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5"/>
  </p:notesMasterIdLst>
  <p:sldIdLst>
    <p:sldId id="256" r:id="rId2"/>
    <p:sldId id="451" r:id="rId3"/>
    <p:sldId id="452" r:id="rId4"/>
    <p:sldId id="453" r:id="rId5"/>
    <p:sldId id="455" r:id="rId6"/>
    <p:sldId id="262" r:id="rId7"/>
    <p:sldId id="364" r:id="rId8"/>
    <p:sldId id="365" r:id="rId9"/>
    <p:sldId id="447" r:id="rId10"/>
    <p:sldId id="442" r:id="rId11"/>
    <p:sldId id="448" r:id="rId12"/>
    <p:sldId id="414" r:id="rId13"/>
    <p:sldId id="439" r:id="rId14"/>
    <p:sldId id="368" r:id="rId15"/>
    <p:sldId id="369" r:id="rId16"/>
    <p:sldId id="370" r:id="rId17"/>
    <p:sldId id="378" r:id="rId18"/>
    <p:sldId id="379" r:id="rId19"/>
    <p:sldId id="380" r:id="rId20"/>
    <p:sldId id="434" r:id="rId21"/>
    <p:sldId id="438" r:id="rId22"/>
    <p:sldId id="381" r:id="rId23"/>
    <p:sldId id="382" r:id="rId24"/>
    <p:sldId id="444" r:id="rId25"/>
    <p:sldId id="383" r:id="rId26"/>
    <p:sldId id="423" r:id="rId27"/>
    <p:sldId id="443" r:id="rId28"/>
    <p:sldId id="441" r:id="rId29"/>
    <p:sldId id="433" r:id="rId30"/>
    <p:sldId id="449" r:id="rId31"/>
    <p:sldId id="417" r:id="rId32"/>
    <p:sldId id="425" r:id="rId33"/>
    <p:sldId id="450"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59"/>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B0326-4981-9843-85F9-A9F634C7241E}" type="datetimeFigureOut">
              <a:rPr lang="en-US" smtClean="0"/>
              <a:t>3/29/20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649693-2DFD-EC4A-A44F-5483017534C8}" type="slidenum">
              <a:rPr lang="en-US" smtClean="0"/>
              <a:t>‹#›</a:t>
            </a:fld>
            <a:endParaRPr lang="en-US"/>
          </a:p>
        </p:txBody>
      </p:sp>
    </p:spTree>
    <p:extLst>
      <p:ext uri="{BB962C8B-B14F-4D97-AF65-F5344CB8AC3E}">
        <p14:creationId xmlns:p14="http://schemas.microsoft.com/office/powerpoint/2010/main" val="1888879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FD498FF-41CC-594B-937F-8D3CBF669DF4}"/>
              </a:ext>
            </a:extLst>
          </p:cNvPr>
          <p:cNvSpPr>
            <a:spLocks noGrp="1" noChangeArrowheads="1"/>
          </p:cNvSpPr>
          <p:nvPr>
            <p:ph type="sldNum" sz="quarter" idx="5"/>
          </p:nvPr>
        </p:nvSpPr>
        <p:spPr>
          <a:ln/>
        </p:spPr>
        <p:txBody>
          <a:bodyPr/>
          <a:lstStyle/>
          <a:p>
            <a:fld id="{118DD7DA-711C-174C-BD3C-5872E890D0F3}" type="slidenum">
              <a:rPr lang="en-US" altLang="en-US"/>
              <a:pPr/>
              <a:t>20</a:t>
            </a:fld>
            <a:endParaRPr lang="en-US" altLang="en-US"/>
          </a:p>
        </p:txBody>
      </p:sp>
      <p:sp>
        <p:nvSpPr>
          <p:cNvPr id="883714" name="Rectangle 2">
            <a:extLst>
              <a:ext uri="{FF2B5EF4-FFF2-40B4-BE49-F238E27FC236}">
                <a16:creationId xmlns:a16="http://schemas.microsoft.com/office/drawing/2014/main" id="{FC2A1472-D341-5E48-9B5E-A9CD3BF0DC47}"/>
              </a:ext>
            </a:extLst>
          </p:cNvPr>
          <p:cNvSpPr>
            <a:spLocks noGrp="1" noRot="1" noChangeAspect="1" noChangeArrowheads="1" noTextEdit="1"/>
          </p:cNvSpPr>
          <p:nvPr>
            <p:ph type="sldImg"/>
          </p:nvPr>
        </p:nvSpPr>
        <p:spPr>
          <a:ln/>
        </p:spPr>
      </p:sp>
      <p:sp>
        <p:nvSpPr>
          <p:cNvPr id="883715" name="Rectangle 3">
            <a:extLst>
              <a:ext uri="{FF2B5EF4-FFF2-40B4-BE49-F238E27FC236}">
                <a16:creationId xmlns:a16="http://schemas.microsoft.com/office/drawing/2014/main" id="{9C6F0BA6-1805-7641-AE96-33D1ABD9C16E}"/>
              </a:ext>
            </a:extLst>
          </p:cNvPr>
          <p:cNvSpPr>
            <a:spLocks noGrp="1" noChangeArrowheads="1"/>
          </p:cNvSpPr>
          <p:nvPr>
            <p:ph type="body" idx="1"/>
          </p:nvPr>
        </p:nvSpPr>
        <p:spPr/>
        <p:txBody>
          <a:bodyPr/>
          <a:lstStyle/>
          <a:p>
            <a:r>
              <a:rPr lang="en-US" altLang="en-US"/>
              <a:t>Source: Worldwatch Institute</a:t>
            </a:r>
          </a:p>
        </p:txBody>
      </p:sp>
    </p:spTree>
    <p:extLst>
      <p:ext uri="{BB962C8B-B14F-4D97-AF65-F5344CB8AC3E}">
        <p14:creationId xmlns:p14="http://schemas.microsoft.com/office/powerpoint/2010/main" val="1344023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C53FFEA-CDCE-CB40-A397-F15DF18EBDFD}"/>
              </a:ext>
            </a:extLst>
          </p:cNvPr>
          <p:cNvSpPr>
            <a:spLocks noGrp="1" noChangeArrowheads="1"/>
          </p:cNvSpPr>
          <p:nvPr>
            <p:ph type="sldNum" sz="quarter" idx="5"/>
          </p:nvPr>
        </p:nvSpPr>
        <p:spPr>
          <a:ln/>
        </p:spPr>
        <p:txBody>
          <a:bodyPr/>
          <a:lstStyle/>
          <a:p>
            <a:fld id="{11D90BD9-F8E3-604D-A6D3-FDD6E06E2D84}" type="slidenum">
              <a:rPr lang="en-US" altLang="en-US"/>
              <a:pPr/>
              <a:t>21</a:t>
            </a:fld>
            <a:endParaRPr lang="en-US" altLang="en-US"/>
          </a:p>
        </p:txBody>
      </p:sp>
      <p:sp>
        <p:nvSpPr>
          <p:cNvPr id="899074" name="Rectangle 2">
            <a:extLst>
              <a:ext uri="{FF2B5EF4-FFF2-40B4-BE49-F238E27FC236}">
                <a16:creationId xmlns:a16="http://schemas.microsoft.com/office/drawing/2014/main" id="{61F54BF3-350F-4C4C-B467-7E52E192BC86}"/>
              </a:ext>
            </a:extLst>
          </p:cNvPr>
          <p:cNvSpPr>
            <a:spLocks noGrp="1" noRot="1" noChangeAspect="1" noChangeArrowheads="1" noTextEdit="1"/>
          </p:cNvSpPr>
          <p:nvPr>
            <p:ph type="sldImg"/>
          </p:nvPr>
        </p:nvSpPr>
        <p:spPr>
          <a:ln/>
        </p:spPr>
      </p:sp>
      <p:sp>
        <p:nvSpPr>
          <p:cNvPr id="899075" name="Rectangle 3">
            <a:extLst>
              <a:ext uri="{FF2B5EF4-FFF2-40B4-BE49-F238E27FC236}">
                <a16:creationId xmlns:a16="http://schemas.microsoft.com/office/drawing/2014/main" id="{498D920F-028F-4B41-9196-386A820C5C0D}"/>
              </a:ext>
            </a:extLst>
          </p:cNvPr>
          <p:cNvSpPr>
            <a:spLocks noGrp="1" noChangeArrowheads="1"/>
          </p:cNvSpPr>
          <p:nvPr>
            <p:ph type="body" idx="1"/>
          </p:nvPr>
        </p:nvSpPr>
        <p:spPr/>
        <p:txBody>
          <a:bodyPr/>
          <a:lstStyle/>
          <a:p>
            <a:r>
              <a:rPr lang="en-US" altLang="en-US"/>
              <a:t>Source: The Economist, November 18</a:t>
            </a:r>
            <a:r>
              <a:rPr lang="en-US" altLang="en-US" baseline="30000"/>
              <a:t>th</a:t>
            </a:r>
            <a:r>
              <a:rPr lang="en-US" altLang="en-US"/>
              <a:t> 2000, p. 82.</a:t>
            </a:r>
            <a:endParaRPr lang="en-CA" altLang="en-US"/>
          </a:p>
        </p:txBody>
      </p:sp>
    </p:spTree>
    <p:extLst>
      <p:ext uri="{BB962C8B-B14F-4D97-AF65-F5344CB8AC3E}">
        <p14:creationId xmlns:p14="http://schemas.microsoft.com/office/powerpoint/2010/main" val="1880272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F78C92A-5B95-1541-B583-2BA2F08184DD}"/>
              </a:ext>
            </a:extLst>
          </p:cNvPr>
          <p:cNvSpPr>
            <a:spLocks noGrp="1" noChangeArrowheads="1"/>
          </p:cNvSpPr>
          <p:nvPr>
            <p:ph type="sldNum" sz="quarter" idx="5"/>
          </p:nvPr>
        </p:nvSpPr>
        <p:spPr>
          <a:ln/>
        </p:spPr>
        <p:txBody>
          <a:bodyPr/>
          <a:lstStyle/>
          <a:p>
            <a:fld id="{7ECECF30-C6B7-594F-8974-18649DF8A497}" type="slidenum">
              <a:rPr lang="en-US" altLang="en-US"/>
              <a:pPr/>
              <a:t>29</a:t>
            </a:fld>
            <a:endParaRPr lang="en-US" altLang="en-US"/>
          </a:p>
        </p:txBody>
      </p:sp>
      <p:sp>
        <p:nvSpPr>
          <p:cNvPr id="881666" name="Rectangle 2">
            <a:extLst>
              <a:ext uri="{FF2B5EF4-FFF2-40B4-BE49-F238E27FC236}">
                <a16:creationId xmlns:a16="http://schemas.microsoft.com/office/drawing/2014/main" id="{79DFD53A-D812-8C4E-A05B-BC42C1C02A37}"/>
              </a:ext>
            </a:extLst>
          </p:cNvPr>
          <p:cNvSpPr>
            <a:spLocks noGrp="1" noRot="1" noChangeAspect="1" noChangeArrowheads="1" noTextEdit="1"/>
          </p:cNvSpPr>
          <p:nvPr>
            <p:ph type="sldImg"/>
          </p:nvPr>
        </p:nvSpPr>
        <p:spPr>
          <a:ln/>
        </p:spPr>
      </p:sp>
      <p:sp>
        <p:nvSpPr>
          <p:cNvPr id="881667" name="Rectangle 3">
            <a:extLst>
              <a:ext uri="{FF2B5EF4-FFF2-40B4-BE49-F238E27FC236}">
                <a16:creationId xmlns:a16="http://schemas.microsoft.com/office/drawing/2014/main" id="{573B2EF6-EF7C-6446-B7B9-0E1783CF66B6}"/>
              </a:ext>
            </a:extLst>
          </p:cNvPr>
          <p:cNvSpPr>
            <a:spLocks noGrp="1" noChangeArrowheads="1"/>
          </p:cNvSpPr>
          <p:nvPr>
            <p:ph type="body" idx="1"/>
          </p:nvPr>
        </p:nvSpPr>
        <p:spPr/>
        <p:txBody>
          <a:bodyPr/>
          <a:lstStyle/>
          <a:p>
            <a:r>
              <a:rPr lang="en-US" altLang="en-US"/>
              <a:t>Source: WRI, 2001.</a:t>
            </a:r>
          </a:p>
        </p:txBody>
      </p:sp>
    </p:spTree>
    <p:extLst>
      <p:ext uri="{BB962C8B-B14F-4D97-AF65-F5344CB8AC3E}">
        <p14:creationId xmlns:p14="http://schemas.microsoft.com/office/powerpoint/2010/main" val="1992994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AB3B6-D6A5-704C-8284-8AF1952A94DC}"/>
              </a:ext>
            </a:extLst>
          </p:cNvPr>
          <p:cNvSpPr>
            <a:spLocks noGrp="1"/>
          </p:cNvSpPr>
          <p:nvPr>
            <p:ph type="title"/>
          </p:nvPr>
        </p:nvSpPr>
        <p:spPr>
          <a:xfrm>
            <a:off x="1524000" y="152400"/>
            <a:ext cx="10464800" cy="1143000"/>
          </a:xfrm>
        </p:spPr>
        <p:txBody>
          <a:bodyPr/>
          <a:lstStyle/>
          <a:p>
            <a:r>
              <a:rPr lang="en-GB"/>
              <a:t>Click to edit Master title style</a:t>
            </a:r>
            <a:endParaRPr lang="en-US"/>
          </a:p>
        </p:txBody>
      </p:sp>
      <p:sp>
        <p:nvSpPr>
          <p:cNvPr id="3" name="Chart Placeholder 2">
            <a:extLst>
              <a:ext uri="{FF2B5EF4-FFF2-40B4-BE49-F238E27FC236}">
                <a16:creationId xmlns:a16="http://schemas.microsoft.com/office/drawing/2014/main" id="{927288CD-4DD2-2A4C-9B4A-0609351ACE2D}"/>
              </a:ext>
            </a:extLst>
          </p:cNvPr>
          <p:cNvSpPr>
            <a:spLocks noGrp="1"/>
          </p:cNvSpPr>
          <p:nvPr>
            <p:ph type="chart" sz="half" idx="1"/>
          </p:nvPr>
        </p:nvSpPr>
        <p:spPr>
          <a:xfrm>
            <a:off x="1117600" y="1447800"/>
            <a:ext cx="5334000" cy="5257800"/>
          </a:xfrm>
        </p:spPr>
        <p:txBody>
          <a:bodyPr/>
          <a:lstStyle/>
          <a:p>
            <a:endParaRPr lang="en-US"/>
          </a:p>
        </p:txBody>
      </p:sp>
      <p:sp>
        <p:nvSpPr>
          <p:cNvPr id="4" name="Text Placeholder 3">
            <a:extLst>
              <a:ext uri="{FF2B5EF4-FFF2-40B4-BE49-F238E27FC236}">
                <a16:creationId xmlns:a16="http://schemas.microsoft.com/office/drawing/2014/main" id="{DCCA8509-DC69-3A46-A102-600459CF3A91}"/>
              </a:ext>
            </a:extLst>
          </p:cNvPr>
          <p:cNvSpPr>
            <a:spLocks noGrp="1"/>
          </p:cNvSpPr>
          <p:nvPr>
            <p:ph type="body" sz="half" idx="2"/>
          </p:nvPr>
        </p:nvSpPr>
        <p:spPr>
          <a:xfrm>
            <a:off x="6654800" y="1447800"/>
            <a:ext cx="5334000" cy="5257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a:extLst>
              <a:ext uri="{FF2B5EF4-FFF2-40B4-BE49-F238E27FC236}">
                <a16:creationId xmlns:a16="http://schemas.microsoft.com/office/drawing/2014/main" id="{F3D397B3-6FBD-CE4D-AAF3-CFA5A3D6BCEF}"/>
              </a:ext>
            </a:extLst>
          </p:cNvPr>
          <p:cNvSpPr>
            <a:spLocks noGrp="1"/>
          </p:cNvSpPr>
          <p:nvPr>
            <p:ph type="sldNum" sz="quarter" idx="10"/>
          </p:nvPr>
        </p:nvSpPr>
        <p:spPr>
          <a:xfrm>
            <a:off x="254000" y="6353175"/>
            <a:ext cx="508000" cy="381000"/>
          </a:xfrm>
        </p:spPr>
        <p:txBody>
          <a:bodyPr/>
          <a:lstStyle>
            <a:lvl1pPr>
              <a:defRPr/>
            </a:lvl1pPr>
          </a:lstStyle>
          <a:p>
            <a:fld id="{F206D931-E3A2-154A-9979-E6D505F20131}" type="slidenum">
              <a:rPr lang="en-US" altLang="en-US"/>
              <a:pPr/>
              <a:t>‹#›</a:t>
            </a:fld>
            <a:endParaRPr lang="en-US" altLang="en-US"/>
          </a:p>
        </p:txBody>
      </p:sp>
    </p:spTree>
    <p:extLst>
      <p:ext uri="{BB962C8B-B14F-4D97-AF65-F5344CB8AC3E}">
        <p14:creationId xmlns:p14="http://schemas.microsoft.com/office/powerpoint/2010/main" val="2237374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FF67B-163D-CC4C-8460-5FDFB79B25B9}"/>
              </a:ext>
            </a:extLst>
          </p:cNvPr>
          <p:cNvSpPr>
            <a:spLocks noGrp="1"/>
          </p:cNvSpPr>
          <p:nvPr>
            <p:ph type="title"/>
          </p:nvPr>
        </p:nvSpPr>
        <p:spPr>
          <a:xfrm>
            <a:off x="1524000" y="152400"/>
            <a:ext cx="10464800" cy="1143000"/>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5B70079-8D50-9A4D-BDC2-D04962C0833E}"/>
              </a:ext>
            </a:extLst>
          </p:cNvPr>
          <p:cNvSpPr>
            <a:spLocks noGrp="1"/>
          </p:cNvSpPr>
          <p:nvPr>
            <p:ph sz="half" idx="1"/>
          </p:nvPr>
        </p:nvSpPr>
        <p:spPr>
          <a:xfrm>
            <a:off x="1117600" y="1447800"/>
            <a:ext cx="5334000" cy="5257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A2A41D-8551-2F40-98EB-C2A13ED2A1D4}"/>
              </a:ext>
            </a:extLst>
          </p:cNvPr>
          <p:cNvSpPr>
            <a:spLocks noGrp="1"/>
          </p:cNvSpPr>
          <p:nvPr>
            <p:ph type="body" sz="half" idx="2"/>
          </p:nvPr>
        </p:nvSpPr>
        <p:spPr>
          <a:xfrm>
            <a:off x="6654800" y="1447800"/>
            <a:ext cx="5334000" cy="5257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Slide Number Placeholder 4">
            <a:extLst>
              <a:ext uri="{FF2B5EF4-FFF2-40B4-BE49-F238E27FC236}">
                <a16:creationId xmlns:a16="http://schemas.microsoft.com/office/drawing/2014/main" id="{4C573EAD-5E11-5C4C-AA67-DFCBD7C081C8}"/>
              </a:ext>
            </a:extLst>
          </p:cNvPr>
          <p:cNvSpPr>
            <a:spLocks noGrp="1"/>
          </p:cNvSpPr>
          <p:nvPr>
            <p:ph type="sldNum" sz="quarter" idx="10"/>
          </p:nvPr>
        </p:nvSpPr>
        <p:spPr>
          <a:xfrm>
            <a:off x="254000" y="6353175"/>
            <a:ext cx="508000" cy="381000"/>
          </a:xfrm>
        </p:spPr>
        <p:txBody>
          <a:bodyPr/>
          <a:lstStyle>
            <a:lvl1pPr>
              <a:defRPr/>
            </a:lvl1pPr>
          </a:lstStyle>
          <a:p>
            <a:fld id="{426DD842-1E0D-B742-91A7-1E782F751114}" type="slidenum">
              <a:rPr lang="en-US" altLang="en-US"/>
              <a:pPr/>
              <a:t>‹#›</a:t>
            </a:fld>
            <a:endParaRPr lang="en-US" altLang="en-US"/>
          </a:p>
        </p:txBody>
      </p:sp>
    </p:spTree>
    <p:extLst>
      <p:ext uri="{BB962C8B-B14F-4D97-AF65-F5344CB8AC3E}">
        <p14:creationId xmlns:p14="http://schemas.microsoft.com/office/powerpoint/2010/main" val="3275889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B4E04-F3BD-BE44-ABB8-04EFB2CA2C2B}"/>
              </a:ext>
            </a:extLst>
          </p:cNvPr>
          <p:cNvSpPr>
            <a:spLocks noGrp="1"/>
          </p:cNvSpPr>
          <p:nvPr>
            <p:ph type="title"/>
          </p:nvPr>
        </p:nvSpPr>
        <p:spPr>
          <a:xfrm>
            <a:off x="1524000" y="152400"/>
            <a:ext cx="10464800" cy="1143000"/>
          </a:xfrm>
        </p:spPr>
        <p:txBody>
          <a:bodyPr/>
          <a:lstStyle/>
          <a:p>
            <a:r>
              <a:rPr lang="en-GB"/>
              <a:t>Click to edit Master title style</a:t>
            </a:r>
            <a:endParaRPr lang="en-US"/>
          </a:p>
        </p:txBody>
      </p:sp>
      <p:sp>
        <p:nvSpPr>
          <p:cNvPr id="3" name="Chart Placeholder 2">
            <a:extLst>
              <a:ext uri="{FF2B5EF4-FFF2-40B4-BE49-F238E27FC236}">
                <a16:creationId xmlns:a16="http://schemas.microsoft.com/office/drawing/2014/main" id="{62409DC8-9E84-C94B-84D5-18D7BD55F47A}"/>
              </a:ext>
            </a:extLst>
          </p:cNvPr>
          <p:cNvSpPr>
            <a:spLocks noGrp="1"/>
          </p:cNvSpPr>
          <p:nvPr>
            <p:ph type="chart" idx="1"/>
          </p:nvPr>
        </p:nvSpPr>
        <p:spPr>
          <a:xfrm>
            <a:off x="1117600" y="1447800"/>
            <a:ext cx="10871200" cy="5257800"/>
          </a:xfrm>
        </p:spPr>
        <p:txBody>
          <a:bodyPr/>
          <a:lstStyle/>
          <a:p>
            <a:endParaRPr lang="en-US"/>
          </a:p>
        </p:txBody>
      </p:sp>
      <p:sp>
        <p:nvSpPr>
          <p:cNvPr id="4" name="Slide Number Placeholder 3">
            <a:extLst>
              <a:ext uri="{FF2B5EF4-FFF2-40B4-BE49-F238E27FC236}">
                <a16:creationId xmlns:a16="http://schemas.microsoft.com/office/drawing/2014/main" id="{25956132-F923-4445-91E5-E9F04100BA73}"/>
              </a:ext>
            </a:extLst>
          </p:cNvPr>
          <p:cNvSpPr>
            <a:spLocks noGrp="1"/>
          </p:cNvSpPr>
          <p:nvPr>
            <p:ph type="sldNum" sz="quarter" idx="10"/>
          </p:nvPr>
        </p:nvSpPr>
        <p:spPr>
          <a:xfrm>
            <a:off x="254000" y="6353175"/>
            <a:ext cx="508000" cy="381000"/>
          </a:xfrm>
        </p:spPr>
        <p:txBody>
          <a:bodyPr/>
          <a:lstStyle>
            <a:lvl1pPr>
              <a:defRPr/>
            </a:lvl1pPr>
          </a:lstStyle>
          <a:p>
            <a:fld id="{18280C88-80A2-4F4F-B275-2314AED5B576}" type="slidenum">
              <a:rPr lang="en-US" altLang="en-US"/>
              <a:pPr/>
              <a:t>‹#›</a:t>
            </a:fld>
            <a:endParaRPr lang="en-US" altLang="en-US"/>
          </a:p>
        </p:txBody>
      </p:sp>
    </p:spTree>
    <p:extLst>
      <p:ext uri="{BB962C8B-B14F-4D97-AF65-F5344CB8AC3E}">
        <p14:creationId xmlns:p14="http://schemas.microsoft.com/office/powerpoint/2010/main" val="419243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6">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Geog%20102%20Pictures%20Topic%208.ppt#-1,1,Slide 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24CF3A2-9FB2-364B-A93B-B2F5DA528021}"/>
              </a:ext>
            </a:extLst>
          </p:cNvPr>
          <p:cNvSpPr>
            <a:spLocks noGrp="1"/>
          </p:cNvSpPr>
          <p:nvPr>
            <p:ph type="ctrTitle"/>
          </p:nvPr>
        </p:nvSpPr>
        <p:spPr/>
        <p:txBody>
          <a:bodyPr>
            <a:normAutofit/>
          </a:bodyPr>
          <a:lstStyle/>
          <a:p>
            <a:r>
              <a:rPr lang="en-US" altLang="en-US" sz="3200" dirty="0">
                <a:solidFill>
                  <a:srgbClr val="C00000"/>
                </a:solidFill>
              </a:rPr>
              <a:t>CONTEMPORARY ENVIRONMENTAL ISSUES AND DEBATE</a:t>
            </a:r>
            <a:endParaRPr lang="en-US" dirty="0">
              <a:solidFill>
                <a:srgbClr val="C00000"/>
              </a:solidFill>
            </a:endParaRPr>
          </a:p>
        </p:txBody>
      </p:sp>
    </p:spTree>
    <p:extLst>
      <p:ext uri="{BB962C8B-B14F-4D97-AF65-F5344CB8AC3E}">
        <p14:creationId xmlns:p14="http://schemas.microsoft.com/office/powerpoint/2010/main" val="632752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2" name="Rectangle 4">
            <a:extLst>
              <a:ext uri="{FF2B5EF4-FFF2-40B4-BE49-F238E27FC236}">
                <a16:creationId xmlns:a16="http://schemas.microsoft.com/office/drawing/2014/main" id="{AFB4254D-B7C8-264E-BF51-46FF14CBB6AC}"/>
              </a:ext>
            </a:extLst>
          </p:cNvPr>
          <p:cNvSpPr>
            <a:spLocks noGrp="1" noChangeArrowheads="1"/>
          </p:cNvSpPr>
          <p:nvPr>
            <p:ph type="title"/>
          </p:nvPr>
        </p:nvSpPr>
        <p:spPr>
          <a:xfrm>
            <a:off x="1795673" y="519276"/>
            <a:ext cx="9603275" cy="667268"/>
          </a:xfrm>
        </p:spPr>
        <p:txBody>
          <a:bodyPr>
            <a:normAutofit/>
          </a:bodyPr>
          <a:lstStyle/>
          <a:p>
            <a:r>
              <a:rPr lang="en-US" altLang="en-US" sz="2800" dirty="0"/>
              <a:t>Climate change and the collapse of civilizations</a:t>
            </a:r>
          </a:p>
        </p:txBody>
      </p:sp>
      <p:graphicFrame>
        <p:nvGraphicFramePr>
          <p:cNvPr id="918559" name="Group 31">
            <a:extLst>
              <a:ext uri="{FF2B5EF4-FFF2-40B4-BE49-F238E27FC236}">
                <a16:creationId xmlns:a16="http://schemas.microsoft.com/office/drawing/2014/main" id="{BD0172CA-3C13-CE43-AF38-2322D09908EF}"/>
              </a:ext>
            </a:extLst>
          </p:cNvPr>
          <p:cNvGraphicFramePr>
            <a:graphicFrameLocks noGrp="1"/>
          </p:cNvGraphicFramePr>
          <p:nvPr>
            <p:ph idx="1"/>
          </p:nvPr>
        </p:nvGraphicFramePr>
        <p:xfrm>
          <a:off x="2362200" y="1447801"/>
          <a:ext cx="8153400" cy="4475163"/>
        </p:xfrm>
        <a:graphic>
          <a:graphicData uri="http://schemas.openxmlformats.org/drawingml/2006/table">
            <a:tbl>
              <a:tblPr/>
              <a:tblGrid>
                <a:gridCol w="2636838">
                  <a:extLst>
                    <a:ext uri="{9D8B030D-6E8A-4147-A177-3AD203B41FA5}">
                      <a16:colId xmlns:a16="http://schemas.microsoft.com/office/drawing/2014/main" val="1286432039"/>
                    </a:ext>
                  </a:extLst>
                </a:gridCol>
                <a:gridCol w="5516562">
                  <a:extLst>
                    <a:ext uri="{9D8B030D-6E8A-4147-A177-3AD203B41FA5}">
                      <a16:colId xmlns:a16="http://schemas.microsoft.com/office/drawing/2014/main" val="1407426815"/>
                    </a:ext>
                  </a:extLst>
                </a:gridCol>
              </a:tblGrid>
              <a:tr h="531813">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400" b="1" i="0" u="none" strike="noStrike" cap="none" normalizeH="0" baseline="0">
                          <a:ln>
                            <a:noFill/>
                          </a:ln>
                          <a:solidFill>
                            <a:srgbClr val="4D4D4D"/>
                          </a:solidFill>
                          <a:effectLst/>
                          <a:latin typeface="Arial Narrow" panose="020B0604020202020204" pitchFamily="34" charset="0"/>
                        </a:rPr>
                        <a:t>Civilization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400" b="1" i="0" u="none" strike="noStrike" cap="none" normalizeH="0" baseline="0">
                          <a:ln>
                            <a:noFill/>
                          </a:ln>
                          <a:solidFill>
                            <a:srgbClr val="4D4D4D"/>
                          </a:solidFill>
                          <a:effectLst/>
                          <a:latin typeface="Arial Narrow" panose="020B0604020202020204" pitchFamily="34" charset="0"/>
                        </a:rPr>
                        <a:t>Issue</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extLst>
                  <a:ext uri="{0D108BD9-81ED-4DB2-BD59-A6C34878D82A}">
                    <a16:rowId xmlns:a16="http://schemas.microsoft.com/office/drawing/2014/main" val="447789463"/>
                  </a:ext>
                </a:extLst>
              </a:tr>
              <a:tr h="131445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Akkadian Empire (2,170 BC)</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Established between the Tigris and Euphrates rivers. Collapsed because climate change destroyed its agricultural base. Cooling of the North Atlantic Ocean influence rainfall in the Middle East.</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13011238"/>
                  </a:ext>
                </a:extLst>
              </a:tr>
              <a:tr h="131445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Mayan Civilization (900 AD)</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Located in the Yucatan Peninsula. Collapsed after 200 years of lower precipitations.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49675537"/>
                  </a:ext>
                </a:extLst>
              </a:tr>
              <a:tr h="131445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Roanoke settlement, North America (1587)</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First permanent British colony vanished after 4 years. Corresponded to the worst drought on the East Coast in 700 years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97168903"/>
                  </a:ext>
                </a:extLst>
              </a:tr>
            </a:tbl>
          </a:graphicData>
        </a:graphic>
      </p:graphicFrame>
    </p:spTree>
    <p:extLst>
      <p:ext uri="{BB962C8B-B14F-4D97-AF65-F5344CB8AC3E}">
        <p14:creationId xmlns:p14="http://schemas.microsoft.com/office/powerpoint/2010/main" val="2402610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9" name="Rectangle 7">
            <a:extLst>
              <a:ext uri="{FF2B5EF4-FFF2-40B4-BE49-F238E27FC236}">
                <a16:creationId xmlns:a16="http://schemas.microsoft.com/office/drawing/2014/main" id="{A4AE4F50-560A-EE43-AC23-B6D666C6A9A8}"/>
              </a:ext>
            </a:extLst>
          </p:cNvPr>
          <p:cNvSpPr>
            <a:spLocks noGrp="1" noChangeArrowheads="1"/>
          </p:cNvSpPr>
          <p:nvPr>
            <p:ph type="title"/>
          </p:nvPr>
        </p:nvSpPr>
        <p:spPr>
          <a:xfrm>
            <a:off x="1468244" y="571500"/>
            <a:ext cx="10464800" cy="1143000"/>
          </a:xfrm>
        </p:spPr>
        <p:txBody>
          <a:bodyPr/>
          <a:lstStyle/>
          <a:p>
            <a:r>
              <a:rPr lang="en-US" altLang="en-US" dirty="0"/>
              <a:t>Historical Changes</a:t>
            </a:r>
          </a:p>
        </p:txBody>
      </p:sp>
      <p:sp>
        <p:nvSpPr>
          <p:cNvPr id="735240" name="Rectangle 8">
            <a:extLst>
              <a:ext uri="{FF2B5EF4-FFF2-40B4-BE49-F238E27FC236}">
                <a16:creationId xmlns:a16="http://schemas.microsoft.com/office/drawing/2014/main" id="{E7D89F39-C284-A445-8E48-71A31F51005A}"/>
              </a:ext>
            </a:extLst>
          </p:cNvPr>
          <p:cNvSpPr>
            <a:spLocks noGrp="1" noChangeArrowheads="1"/>
          </p:cNvSpPr>
          <p:nvPr>
            <p:ph type="body" sz="half" idx="2"/>
          </p:nvPr>
        </p:nvSpPr>
        <p:spPr>
          <a:xfrm>
            <a:off x="5991225" y="925286"/>
            <a:ext cx="4699000" cy="5257800"/>
          </a:xfrm>
        </p:spPr>
        <p:txBody>
          <a:bodyPr>
            <a:normAutofit fontScale="92500" lnSpcReduction="20000"/>
          </a:bodyPr>
          <a:lstStyle/>
          <a:p>
            <a:r>
              <a:rPr lang="en-US" altLang="en-US" sz="2400" dirty="0"/>
              <a:t>Preservation vs. conservation dichotomy</a:t>
            </a:r>
          </a:p>
          <a:p>
            <a:pPr lvl="1"/>
            <a:r>
              <a:rPr lang="en-US" altLang="en-US" sz="2000" dirty="0"/>
              <a:t>Preservation:</a:t>
            </a:r>
          </a:p>
          <a:p>
            <a:pPr lvl="2"/>
            <a:r>
              <a:rPr lang="en-US" altLang="en-US" sz="1800" dirty="0"/>
              <a:t>Focused on the maintenance of wilderness.</a:t>
            </a:r>
          </a:p>
          <a:p>
            <a:pPr lvl="2"/>
            <a:r>
              <a:rPr lang="en-US" altLang="en-US" sz="1800" dirty="0"/>
              <a:t>Any use of the resources contained therein would negate the continued existence of the wilderness itself.</a:t>
            </a:r>
          </a:p>
          <a:p>
            <a:pPr lvl="2"/>
            <a:r>
              <a:rPr lang="en-US" altLang="en-US" sz="1800" dirty="0"/>
              <a:t>Low impact tourism often permitted.</a:t>
            </a:r>
          </a:p>
          <a:p>
            <a:pPr lvl="1"/>
            <a:r>
              <a:rPr lang="en-US" altLang="en-US" sz="2000" dirty="0"/>
              <a:t>Conservation:</a:t>
            </a:r>
          </a:p>
          <a:p>
            <a:pPr lvl="2"/>
            <a:r>
              <a:rPr lang="en-US" altLang="en-US" sz="1800" dirty="0"/>
              <a:t>Favors resource management.</a:t>
            </a:r>
          </a:p>
          <a:p>
            <a:pPr lvl="2"/>
            <a:r>
              <a:rPr lang="en-US" altLang="en-US" sz="1800" dirty="0"/>
              <a:t>Preventing rampant exploitation but allowing some development to occur.</a:t>
            </a:r>
          </a:p>
          <a:p>
            <a:pPr lvl="2"/>
            <a:r>
              <a:rPr lang="en-US" altLang="en-US" sz="1800" dirty="0"/>
              <a:t>Difficult to assess the right level of resource exploitation (non-renewable resources).</a:t>
            </a:r>
          </a:p>
        </p:txBody>
      </p:sp>
      <p:sp>
        <p:nvSpPr>
          <p:cNvPr id="853001" name="Rectangle 9">
            <a:extLst>
              <a:ext uri="{FF2B5EF4-FFF2-40B4-BE49-F238E27FC236}">
                <a16:creationId xmlns:a16="http://schemas.microsoft.com/office/drawing/2014/main" id="{DEC07D5C-0969-DF41-B32F-8B79887E739C}"/>
              </a:ext>
            </a:extLst>
          </p:cNvPr>
          <p:cNvSpPr>
            <a:spLocks noChangeArrowheads="1"/>
          </p:cNvSpPr>
          <p:nvPr/>
        </p:nvSpPr>
        <p:spPr bwMode="auto">
          <a:xfrm>
            <a:off x="2867025" y="2286000"/>
            <a:ext cx="2743200" cy="1371600"/>
          </a:xfrm>
          <a:prstGeom prst="rect">
            <a:avLst/>
          </a:prstGeom>
          <a:solidFill>
            <a:srgbClr val="99CC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a:t>Preservation</a:t>
            </a:r>
          </a:p>
        </p:txBody>
      </p:sp>
      <p:sp>
        <p:nvSpPr>
          <p:cNvPr id="853002" name="Rectangle 10">
            <a:extLst>
              <a:ext uri="{FF2B5EF4-FFF2-40B4-BE49-F238E27FC236}">
                <a16:creationId xmlns:a16="http://schemas.microsoft.com/office/drawing/2014/main" id="{BE3FDAE3-75E6-304C-9DAE-322FB6CB1026}"/>
              </a:ext>
            </a:extLst>
          </p:cNvPr>
          <p:cNvSpPr>
            <a:spLocks noChangeArrowheads="1"/>
          </p:cNvSpPr>
          <p:nvPr/>
        </p:nvSpPr>
        <p:spPr bwMode="auto">
          <a:xfrm>
            <a:off x="2867025" y="4419600"/>
            <a:ext cx="2743200" cy="1371600"/>
          </a:xfrm>
          <a:prstGeom prst="rect">
            <a:avLst/>
          </a:prstGeom>
          <a:solidFill>
            <a:srgbClr val="99CC00"/>
          </a:solidFill>
          <a:ln w="38100" algn="ctr">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r>
              <a:rPr lang="en-US" altLang="en-US"/>
              <a:t>Conservation</a:t>
            </a:r>
          </a:p>
        </p:txBody>
      </p:sp>
      <p:sp>
        <p:nvSpPr>
          <p:cNvPr id="853003" name="Line 11">
            <a:extLst>
              <a:ext uri="{FF2B5EF4-FFF2-40B4-BE49-F238E27FC236}">
                <a16:creationId xmlns:a16="http://schemas.microsoft.com/office/drawing/2014/main" id="{4DE269A3-1039-6C48-9E11-DF60A1D196E3}"/>
              </a:ext>
            </a:extLst>
          </p:cNvPr>
          <p:cNvSpPr>
            <a:spLocks noChangeShapeType="1"/>
          </p:cNvSpPr>
          <p:nvPr/>
        </p:nvSpPr>
        <p:spPr bwMode="auto">
          <a:xfrm>
            <a:off x="3705225" y="1828800"/>
            <a:ext cx="304800" cy="762000"/>
          </a:xfrm>
          <a:prstGeom prst="line">
            <a:avLst/>
          </a:prstGeom>
          <a:noFill/>
          <a:ln w="38100">
            <a:solidFill>
              <a:srgbClr val="80808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
        <p:nvSpPr>
          <p:cNvPr id="853007" name="Line 15">
            <a:extLst>
              <a:ext uri="{FF2B5EF4-FFF2-40B4-BE49-F238E27FC236}">
                <a16:creationId xmlns:a16="http://schemas.microsoft.com/office/drawing/2014/main" id="{45FE3AF6-E367-5A47-BAA8-C5980F9476B7}"/>
              </a:ext>
            </a:extLst>
          </p:cNvPr>
          <p:cNvSpPr>
            <a:spLocks noChangeShapeType="1"/>
          </p:cNvSpPr>
          <p:nvPr/>
        </p:nvSpPr>
        <p:spPr bwMode="auto">
          <a:xfrm flipV="1">
            <a:off x="4010025" y="3352800"/>
            <a:ext cx="228600" cy="609600"/>
          </a:xfrm>
          <a:prstGeom prst="line">
            <a:avLst/>
          </a:prstGeom>
          <a:noFill/>
          <a:ln w="38100">
            <a:solidFill>
              <a:srgbClr val="80808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
        <p:nvSpPr>
          <p:cNvPr id="853008" name="Oval 16">
            <a:extLst>
              <a:ext uri="{FF2B5EF4-FFF2-40B4-BE49-F238E27FC236}">
                <a16:creationId xmlns:a16="http://schemas.microsoft.com/office/drawing/2014/main" id="{D35E710A-F9CE-4546-8FB3-747F5EFC4AF2}"/>
              </a:ext>
            </a:extLst>
          </p:cNvPr>
          <p:cNvSpPr>
            <a:spLocks noChangeArrowheads="1"/>
          </p:cNvSpPr>
          <p:nvPr/>
        </p:nvSpPr>
        <p:spPr bwMode="auto">
          <a:xfrm>
            <a:off x="3171825" y="4724400"/>
            <a:ext cx="228600" cy="228600"/>
          </a:xfrm>
          <a:prstGeom prst="ellipse">
            <a:avLst/>
          </a:prstGeom>
          <a:solidFill>
            <a:srgbClr val="FFFF99"/>
          </a:solidFill>
          <a:ln w="254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853009" name="Oval 17">
            <a:extLst>
              <a:ext uri="{FF2B5EF4-FFF2-40B4-BE49-F238E27FC236}">
                <a16:creationId xmlns:a16="http://schemas.microsoft.com/office/drawing/2014/main" id="{87E6BCED-6909-6645-8673-ED0EDD707070}"/>
              </a:ext>
            </a:extLst>
          </p:cNvPr>
          <p:cNvSpPr>
            <a:spLocks noChangeArrowheads="1"/>
          </p:cNvSpPr>
          <p:nvPr/>
        </p:nvSpPr>
        <p:spPr bwMode="auto">
          <a:xfrm>
            <a:off x="4848225" y="5334000"/>
            <a:ext cx="228600" cy="228600"/>
          </a:xfrm>
          <a:prstGeom prst="ellipse">
            <a:avLst/>
          </a:prstGeom>
          <a:solidFill>
            <a:srgbClr val="FFFF99"/>
          </a:solidFill>
          <a:ln w="254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853010" name="Oval 18">
            <a:extLst>
              <a:ext uri="{FF2B5EF4-FFF2-40B4-BE49-F238E27FC236}">
                <a16:creationId xmlns:a16="http://schemas.microsoft.com/office/drawing/2014/main" id="{C7412A2D-333F-BB4C-8E31-FC1BF6AAE327}"/>
              </a:ext>
            </a:extLst>
          </p:cNvPr>
          <p:cNvSpPr>
            <a:spLocks noChangeArrowheads="1"/>
          </p:cNvSpPr>
          <p:nvPr/>
        </p:nvSpPr>
        <p:spPr bwMode="auto">
          <a:xfrm>
            <a:off x="4848225" y="4648200"/>
            <a:ext cx="228600" cy="228600"/>
          </a:xfrm>
          <a:prstGeom prst="ellipse">
            <a:avLst/>
          </a:prstGeom>
          <a:solidFill>
            <a:srgbClr val="FFFF99"/>
          </a:solidFill>
          <a:ln w="254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853011" name="Line 19">
            <a:extLst>
              <a:ext uri="{FF2B5EF4-FFF2-40B4-BE49-F238E27FC236}">
                <a16:creationId xmlns:a16="http://schemas.microsoft.com/office/drawing/2014/main" id="{F523F44F-70AA-FE41-B849-DB602F158E49}"/>
              </a:ext>
            </a:extLst>
          </p:cNvPr>
          <p:cNvSpPr>
            <a:spLocks noChangeShapeType="1"/>
          </p:cNvSpPr>
          <p:nvPr/>
        </p:nvSpPr>
        <p:spPr bwMode="auto">
          <a:xfrm flipH="1">
            <a:off x="3273425" y="4191000"/>
            <a:ext cx="127000" cy="661988"/>
          </a:xfrm>
          <a:prstGeom prst="line">
            <a:avLst/>
          </a:prstGeom>
          <a:noFill/>
          <a:ln w="381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
        <p:nvSpPr>
          <p:cNvPr id="853012" name="Line 20">
            <a:extLst>
              <a:ext uri="{FF2B5EF4-FFF2-40B4-BE49-F238E27FC236}">
                <a16:creationId xmlns:a16="http://schemas.microsoft.com/office/drawing/2014/main" id="{9BCFB03A-D763-8A4A-86F4-2BD7FCDABAD6}"/>
              </a:ext>
            </a:extLst>
          </p:cNvPr>
          <p:cNvSpPr>
            <a:spLocks noChangeShapeType="1"/>
          </p:cNvSpPr>
          <p:nvPr/>
        </p:nvSpPr>
        <p:spPr bwMode="auto">
          <a:xfrm>
            <a:off x="4902201" y="4264025"/>
            <a:ext cx="49213" cy="484188"/>
          </a:xfrm>
          <a:prstGeom prst="line">
            <a:avLst/>
          </a:prstGeom>
          <a:noFill/>
          <a:ln w="381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
        <p:nvSpPr>
          <p:cNvPr id="853013" name="Line 21">
            <a:extLst>
              <a:ext uri="{FF2B5EF4-FFF2-40B4-BE49-F238E27FC236}">
                <a16:creationId xmlns:a16="http://schemas.microsoft.com/office/drawing/2014/main" id="{088D66CE-C4F8-7F43-B65C-1C99F8137329}"/>
              </a:ext>
            </a:extLst>
          </p:cNvPr>
          <p:cNvSpPr>
            <a:spLocks noChangeShapeType="1"/>
          </p:cNvSpPr>
          <p:nvPr/>
        </p:nvSpPr>
        <p:spPr bwMode="auto">
          <a:xfrm flipV="1">
            <a:off x="4897438" y="5424489"/>
            <a:ext cx="68262" cy="642937"/>
          </a:xfrm>
          <a:prstGeom prst="line">
            <a:avLst/>
          </a:prstGeom>
          <a:noFill/>
          <a:ln w="38100">
            <a:solidFill>
              <a:srgbClr val="80808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Tree>
    <p:extLst>
      <p:ext uri="{BB962C8B-B14F-4D97-AF65-F5344CB8AC3E}">
        <p14:creationId xmlns:p14="http://schemas.microsoft.com/office/powerpoint/2010/main" val="2708276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7" name="Rectangle 1029">
            <a:extLst>
              <a:ext uri="{FF2B5EF4-FFF2-40B4-BE49-F238E27FC236}">
                <a16:creationId xmlns:a16="http://schemas.microsoft.com/office/drawing/2014/main" id="{EC26AC65-0B48-5F46-82CE-A35FC0B54FCA}"/>
              </a:ext>
            </a:extLst>
          </p:cNvPr>
          <p:cNvSpPr>
            <a:spLocks noGrp="1" noChangeArrowheads="1"/>
          </p:cNvSpPr>
          <p:nvPr>
            <p:ph type="title"/>
          </p:nvPr>
        </p:nvSpPr>
        <p:spPr/>
        <p:txBody>
          <a:bodyPr/>
          <a:lstStyle/>
          <a:p>
            <a:r>
              <a:rPr lang="en-US" altLang="en-US"/>
              <a:t>Historical Changes</a:t>
            </a:r>
          </a:p>
        </p:txBody>
      </p:sp>
      <p:sp>
        <p:nvSpPr>
          <p:cNvPr id="852998" name="Rectangle 1030">
            <a:extLst>
              <a:ext uri="{FF2B5EF4-FFF2-40B4-BE49-F238E27FC236}">
                <a16:creationId xmlns:a16="http://schemas.microsoft.com/office/drawing/2014/main" id="{64F77989-7BAB-2141-9D03-D2D6DF385F0A}"/>
              </a:ext>
            </a:extLst>
          </p:cNvPr>
          <p:cNvSpPr>
            <a:spLocks noGrp="1" noChangeArrowheads="1"/>
          </p:cNvSpPr>
          <p:nvPr>
            <p:ph type="body" idx="1"/>
          </p:nvPr>
        </p:nvSpPr>
        <p:spPr/>
        <p:txBody>
          <a:bodyPr>
            <a:normAutofit lnSpcReduction="10000"/>
          </a:bodyPr>
          <a:lstStyle/>
          <a:p>
            <a:r>
              <a:rPr lang="en-US" altLang="en-US" dirty="0"/>
              <a:t>Early conservation movements</a:t>
            </a:r>
          </a:p>
          <a:p>
            <a:pPr lvl="1"/>
            <a:r>
              <a:rPr lang="en-US" altLang="en-US" dirty="0"/>
              <a:t>In Europe, early conservation movements were the preserve of the elite.</a:t>
            </a:r>
          </a:p>
          <a:p>
            <a:pPr lvl="1"/>
            <a:r>
              <a:rPr lang="en-US" altLang="en-US" dirty="0"/>
              <a:t>Mainly hunting grounds in large private estates.</a:t>
            </a:r>
          </a:p>
          <a:p>
            <a:pPr lvl="1"/>
            <a:r>
              <a:rPr lang="en-US" altLang="en-US" dirty="0"/>
              <a:t>Helped to preserve many species in Europe that would otherwise have disappeared.</a:t>
            </a:r>
          </a:p>
          <a:p>
            <a:r>
              <a:rPr lang="en-US" altLang="en-US" dirty="0"/>
              <a:t>National parks</a:t>
            </a:r>
          </a:p>
          <a:p>
            <a:pPr lvl="1"/>
            <a:r>
              <a:rPr lang="en-US" altLang="en-US" dirty="0"/>
              <a:t>First was Yosemite (1864).</a:t>
            </a:r>
          </a:p>
          <a:p>
            <a:pPr lvl="1"/>
            <a:r>
              <a:rPr lang="en-US" altLang="en-US" dirty="0"/>
              <a:t>Protection of one or several ecosystems from human exploitation or alteration.</a:t>
            </a:r>
          </a:p>
          <a:p>
            <a:pPr lvl="1"/>
            <a:r>
              <a:rPr lang="en-US" altLang="en-US" dirty="0"/>
              <a:t>Protected by the highest authority in the country.</a:t>
            </a:r>
          </a:p>
          <a:p>
            <a:pPr lvl="1"/>
            <a:r>
              <a:rPr lang="en-US" altLang="en-US" dirty="0"/>
              <a:t>Visitors must respect a set of rules and regulations.</a:t>
            </a:r>
          </a:p>
        </p:txBody>
      </p:sp>
    </p:spTree>
    <p:extLst>
      <p:ext uri="{BB962C8B-B14F-4D97-AF65-F5344CB8AC3E}">
        <p14:creationId xmlns:p14="http://schemas.microsoft.com/office/powerpoint/2010/main" val="3822410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8" name="Rectangle 4">
            <a:extLst>
              <a:ext uri="{FF2B5EF4-FFF2-40B4-BE49-F238E27FC236}">
                <a16:creationId xmlns:a16="http://schemas.microsoft.com/office/drawing/2014/main" id="{BB4C5741-7554-6144-9C0E-746D577614C0}"/>
              </a:ext>
            </a:extLst>
          </p:cNvPr>
          <p:cNvSpPr>
            <a:spLocks noGrp="1" noChangeArrowheads="1"/>
          </p:cNvSpPr>
          <p:nvPr>
            <p:ph type="title"/>
          </p:nvPr>
        </p:nvSpPr>
        <p:spPr>
          <a:xfrm>
            <a:off x="1485298" y="451663"/>
            <a:ext cx="9603275" cy="1049235"/>
          </a:xfrm>
        </p:spPr>
        <p:txBody>
          <a:bodyPr/>
          <a:lstStyle/>
          <a:p>
            <a:r>
              <a:rPr lang="en-US" altLang="en-US" dirty="0"/>
              <a:t>Environmental Movements (1960s and 1970s)</a:t>
            </a:r>
          </a:p>
        </p:txBody>
      </p:sp>
      <p:graphicFrame>
        <p:nvGraphicFramePr>
          <p:cNvPr id="912429" name="Group 45">
            <a:extLst>
              <a:ext uri="{FF2B5EF4-FFF2-40B4-BE49-F238E27FC236}">
                <a16:creationId xmlns:a16="http://schemas.microsoft.com/office/drawing/2014/main" id="{3A480AAE-F592-674C-A7F9-E622E7A4D242}"/>
              </a:ext>
            </a:extLst>
          </p:cNvPr>
          <p:cNvGraphicFramePr>
            <a:graphicFrameLocks noGrp="1"/>
          </p:cNvGraphicFramePr>
          <p:nvPr>
            <p:ph idx="1"/>
            <p:extLst>
              <p:ext uri="{D42A27DB-BD31-4B8C-83A1-F6EECF244321}">
                <p14:modId xmlns:p14="http://schemas.microsoft.com/office/powerpoint/2010/main" val="3417642068"/>
              </p:ext>
            </p:extLst>
          </p:nvPr>
        </p:nvGraphicFramePr>
        <p:xfrm>
          <a:off x="2340428" y="1251858"/>
          <a:ext cx="8153400" cy="4894265"/>
        </p:xfrm>
        <a:graphic>
          <a:graphicData uri="http://schemas.openxmlformats.org/drawingml/2006/table">
            <a:tbl>
              <a:tblPr/>
              <a:tblGrid>
                <a:gridCol w="2173288">
                  <a:extLst>
                    <a:ext uri="{9D8B030D-6E8A-4147-A177-3AD203B41FA5}">
                      <a16:colId xmlns:a16="http://schemas.microsoft.com/office/drawing/2014/main" val="3488952875"/>
                    </a:ext>
                  </a:extLst>
                </a:gridCol>
                <a:gridCol w="5980112">
                  <a:extLst>
                    <a:ext uri="{9D8B030D-6E8A-4147-A177-3AD203B41FA5}">
                      <a16:colId xmlns:a16="http://schemas.microsoft.com/office/drawing/2014/main" val="2654366258"/>
                    </a:ext>
                  </a:extLst>
                </a:gridCol>
              </a:tblGrid>
              <a:tr h="5969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Rising affluence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Growth of leisure and tourism (pristine environments).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31322283"/>
                  </a:ext>
                </a:extLst>
              </a:tr>
              <a:tr h="763588">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Rising levels of education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Better-educated people developed greater awareness of environmental problems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77920895"/>
                  </a:ext>
                </a:extLst>
              </a:tr>
              <a:tr h="8763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Environmental organizations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Many environmental organizations founded. National Wildlife Federation (1936); United Nations Environment Programme (1972); WorldWatch (1974).</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7005725"/>
                  </a:ext>
                </a:extLst>
              </a:tr>
              <a:tr h="746125">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Pollution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Water pollution, waste disposal and acid rain became the first widely noticed hazards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56671132"/>
                  </a:ext>
                </a:extLst>
              </a:tr>
              <a:tr h="7747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Scientific evidence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“Silent Spring” by Rachel Carson (1962) and “The Population Bomb” by Paul Ehrlich (1968)</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66289257"/>
                  </a:ext>
                </a:extLst>
              </a:tr>
              <a:tr h="8763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dirty="0">
                          <a:ln>
                            <a:noFill/>
                          </a:ln>
                          <a:solidFill>
                            <a:srgbClr val="4D4D4D"/>
                          </a:solidFill>
                          <a:effectLst/>
                          <a:latin typeface="Arial Narrow" panose="020B0604020202020204" pitchFamily="34" charset="0"/>
                        </a:rPr>
                        <a:t>Politics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Decade when environmental issues began to become politicized. Green parties: Political parties focusing primarily on environmental issues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7774887"/>
                  </a:ext>
                </a:extLst>
              </a:tr>
            </a:tbl>
          </a:graphicData>
        </a:graphic>
      </p:graphicFrame>
    </p:spTree>
    <p:extLst>
      <p:ext uri="{BB962C8B-B14F-4D97-AF65-F5344CB8AC3E}">
        <p14:creationId xmlns:p14="http://schemas.microsoft.com/office/powerpoint/2010/main" val="444905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83" name="Rectangle 7">
            <a:extLst>
              <a:ext uri="{FF2B5EF4-FFF2-40B4-BE49-F238E27FC236}">
                <a16:creationId xmlns:a16="http://schemas.microsoft.com/office/drawing/2014/main" id="{D1E4C25E-B3BD-814E-8AA4-A0517CC09E1F}"/>
              </a:ext>
            </a:extLst>
          </p:cNvPr>
          <p:cNvSpPr>
            <a:spLocks noGrp="1" noChangeArrowheads="1"/>
          </p:cNvSpPr>
          <p:nvPr>
            <p:ph type="title"/>
          </p:nvPr>
        </p:nvSpPr>
        <p:spPr>
          <a:xfrm>
            <a:off x="1451579" y="867037"/>
            <a:ext cx="9603275" cy="1049235"/>
          </a:xfrm>
        </p:spPr>
        <p:txBody>
          <a:bodyPr/>
          <a:lstStyle/>
          <a:p>
            <a:r>
              <a:rPr lang="en-US" altLang="en-US"/>
              <a:t>Environmental Movements (1960s and 1970s)</a:t>
            </a:r>
          </a:p>
        </p:txBody>
      </p:sp>
      <p:sp>
        <p:nvSpPr>
          <p:cNvPr id="741384" name="Rectangle 8">
            <a:extLst>
              <a:ext uri="{FF2B5EF4-FFF2-40B4-BE49-F238E27FC236}">
                <a16:creationId xmlns:a16="http://schemas.microsoft.com/office/drawing/2014/main" id="{DD24D28F-62AD-EE42-82A9-056234755E22}"/>
              </a:ext>
            </a:extLst>
          </p:cNvPr>
          <p:cNvSpPr>
            <a:spLocks noGrp="1" noChangeArrowheads="1"/>
          </p:cNvSpPr>
          <p:nvPr>
            <p:ph type="body" idx="1"/>
          </p:nvPr>
        </p:nvSpPr>
        <p:spPr/>
        <p:txBody>
          <a:bodyPr/>
          <a:lstStyle/>
          <a:p>
            <a:r>
              <a:rPr lang="en-US" altLang="en-US"/>
              <a:t>Legislations</a:t>
            </a:r>
          </a:p>
          <a:p>
            <a:pPr lvl="1"/>
            <a:r>
              <a:rPr lang="en-US" altLang="en-US"/>
              <a:t>Regulatory laws were passed in the USA and elsewhere.</a:t>
            </a:r>
          </a:p>
          <a:p>
            <a:pPr lvl="1"/>
            <a:r>
              <a:rPr lang="en-US" altLang="en-US"/>
              <a:t>Enforcement agencies were created:</a:t>
            </a:r>
          </a:p>
          <a:p>
            <a:pPr lvl="2"/>
            <a:r>
              <a:rPr lang="en-US" altLang="en-US"/>
              <a:t>EPA (Environmental Protection Agency) in the USA was created in the early 1970s.</a:t>
            </a:r>
          </a:p>
          <a:p>
            <a:pPr lvl="2"/>
            <a:r>
              <a:rPr lang="en-US" altLang="en-US"/>
              <a:t>Most states created their own environmental protection agencies.</a:t>
            </a:r>
          </a:p>
          <a:p>
            <a:pPr lvl="1"/>
            <a:r>
              <a:rPr lang="en-US" altLang="en-US"/>
              <a:t>Legislation was passed to help correct environmental hazards already created.</a:t>
            </a:r>
          </a:p>
          <a:p>
            <a:pPr lvl="1"/>
            <a:r>
              <a:rPr lang="en-US" altLang="en-US"/>
              <a:t>Prevent additional problems from arising.</a:t>
            </a:r>
          </a:p>
          <a:p>
            <a:pPr lvl="1"/>
            <a:r>
              <a:rPr lang="en-US" altLang="en-US"/>
              <a:t>Air quality improved in many areas; cleaner water reappeared. </a:t>
            </a:r>
          </a:p>
        </p:txBody>
      </p:sp>
    </p:spTree>
    <p:extLst>
      <p:ext uri="{BB962C8B-B14F-4D97-AF65-F5344CB8AC3E}">
        <p14:creationId xmlns:p14="http://schemas.microsoft.com/office/powerpoint/2010/main" val="304183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a:extLst>
              <a:ext uri="{FF2B5EF4-FFF2-40B4-BE49-F238E27FC236}">
                <a16:creationId xmlns:a16="http://schemas.microsoft.com/office/drawing/2014/main" id="{4C6A4E71-BC01-5349-AD89-CA6CA13A1A59}"/>
              </a:ext>
            </a:extLst>
          </p:cNvPr>
          <p:cNvSpPr>
            <a:spLocks noGrp="1" noChangeArrowheads="1"/>
          </p:cNvSpPr>
          <p:nvPr>
            <p:ph type="title"/>
          </p:nvPr>
        </p:nvSpPr>
        <p:spPr/>
        <p:txBody>
          <a:bodyPr/>
          <a:lstStyle/>
          <a:p>
            <a:r>
              <a:rPr lang="en-US" altLang="en-US"/>
              <a:t>Environmental Movements (1960s and 1970s)</a:t>
            </a:r>
          </a:p>
        </p:txBody>
      </p:sp>
      <p:sp>
        <p:nvSpPr>
          <p:cNvPr id="742403" name="Rectangle 3">
            <a:extLst>
              <a:ext uri="{FF2B5EF4-FFF2-40B4-BE49-F238E27FC236}">
                <a16:creationId xmlns:a16="http://schemas.microsoft.com/office/drawing/2014/main" id="{42651059-23DE-C343-B98E-30A55D6C74B3}"/>
              </a:ext>
            </a:extLst>
          </p:cNvPr>
          <p:cNvSpPr>
            <a:spLocks noGrp="1" noChangeArrowheads="1"/>
          </p:cNvSpPr>
          <p:nvPr>
            <p:ph type="body" idx="1"/>
          </p:nvPr>
        </p:nvSpPr>
        <p:spPr>
          <a:xfrm>
            <a:off x="1607164" y="2060583"/>
            <a:ext cx="9603275" cy="3992898"/>
          </a:xfrm>
        </p:spPr>
        <p:txBody>
          <a:bodyPr>
            <a:normAutofit lnSpcReduction="10000"/>
          </a:bodyPr>
          <a:lstStyle/>
          <a:p>
            <a:r>
              <a:rPr lang="en-US" altLang="en-US" dirty="0"/>
              <a:t>Environmentalism and the global crisis</a:t>
            </a:r>
          </a:p>
          <a:p>
            <a:pPr lvl="1"/>
            <a:r>
              <a:rPr lang="en-US" altLang="en-US" dirty="0"/>
              <a:t>Carried the roots of environmentalism beyond local and national scales to the global scale.</a:t>
            </a:r>
          </a:p>
          <a:p>
            <a:pPr lvl="1"/>
            <a:r>
              <a:rPr lang="en-US" altLang="en-US" dirty="0"/>
              <a:t>Transnational dimensions of many environmental problems:</a:t>
            </a:r>
          </a:p>
          <a:p>
            <a:pPr lvl="2"/>
            <a:r>
              <a:rPr lang="en-US" altLang="en-US" dirty="0"/>
              <a:t>Many environmental problems do not recognize boundaries. </a:t>
            </a:r>
          </a:p>
          <a:p>
            <a:pPr lvl="2"/>
            <a:r>
              <a:rPr lang="en-US" altLang="en-US" dirty="0"/>
              <a:t>Acid rain in Western Europe (Sweden) and North America.</a:t>
            </a:r>
          </a:p>
          <a:p>
            <a:pPr lvl="1"/>
            <a:r>
              <a:rPr lang="en-US" altLang="en-US" dirty="0"/>
              <a:t>First UN Conference on the Human Environment:</a:t>
            </a:r>
          </a:p>
          <a:p>
            <a:pPr lvl="2"/>
            <a:r>
              <a:rPr lang="en-US" altLang="en-US" dirty="0"/>
              <a:t>Stockholm, 1972.                          Creation of the UN Environmental </a:t>
            </a:r>
            <a:r>
              <a:rPr lang="en-US" altLang="en-US" dirty="0" err="1"/>
              <a:t>Programme</a:t>
            </a:r>
            <a:r>
              <a:rPr lang="en-US" altLang="en-US" dirty="0"/>
              <a:t>.</a:t>
            </a:r>
          </a:p>
          <a:p>
            <a:pPr lvl="1"/>
            <a:r>
              <a:rPr lang="en-US" altLang="en-US" dirty="0"/>
              <a:t>Rise of the neo-Malthusian perspective:</a:t>
            </a:r>
          </a:p>
          <a:p>
            <a:pPr lvl="2"/>
            <a:r>
              <a:rPr lang="en-US" altLang="en-US" dirty="0"/>
              <a:t>Rising concern over population growth.</a:t>
            </a:r>
          </a:p>
          <a:p>
            <a:pPr lvl="2"/>
            <a:r>
              <a:rPr lang="en-US" altLang="en-US" dirty="0"/>
              <a:t>Formation of the Club of Rome (1972).</a:t>
            </a:r>
          </a:p>
          <a:p>
            <a:pPr lvl="2"/>
            <a:r>
              <a:rPr lang="en-US" altLang="en-US" dirty="0"/>
              <a:t>Publication of the Limits to Growth and the formation of ZPG.</a:t>
            </a:r>
          </a:p>
        </p:txBody>
      </p:sp>
    </p:spTree>
    <p:extLst>
      <p:ext uri="{BB962C8B-B14F-4D97-AF65-F5344CB8AC3E}">
        <p14:creationId xmlns:p14="http://schemas.microsoft.com/office/powerpoint/2010/main" val="102845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9" name="Rectangle 5">
            <a:extLst>
              <a:ext uri="{FF2B5EF4-FFF2-40B4-BE49-F238E27FC236}">
                <a16:creationId xmlns:a16="http://schemas.microsoft.com/office/drawing/2014/main" id="{B8555452-6465-F543-A65D-57A2862DCF38}"/>
              </a:ext>
            </a:extLst>
          </p:cNvPr>
          <p:cNvSpPr>
            <a:spLocks noGrp="1" noChangeArrowheads="1"/>
          </p:cNvSpPr>
          <p:nvPr>
            <p:ph type="title"/>
          </p:nvPr>
        </p:nvSpPr>
        <p:spPr/>
        <p:txBody>
          <a:bodyPr/>
          <a:lstStyle/>
          <a:p>
            <a:r>
              <a:rPr lang="en-US" altLang="en-US"/>
              <a:t>Environmental Retreat (1980s)</a:t>
            </a:r>
          </a:p>
        </p:txBody>
      </p:sp>
      <p:sp>
        <p:nvSpPr>
          <p:cNvPr id="743430" name="Rectangle 6">
            <a:extLst>
              <a:ext uri="{FF2B5EF4-FFF2-40B4-BE49-F238E27FC236}">
                <a16:creationId xmlns:a16="http://schemas.microsoft.com/office/drawing/2014/main" id="{CD92CD47-C29E-D049-8473-673763FE0A31}"/>
              </a:ext>
            </a:extLst>
          </p:cNvPr>
          <p:cNvSpPr>
            <a:spLocks noGrp="1" noChangeArrowheads="1"/>
          </p:cNvSpPr>
          <p:nvPr>
            <p:ph type="body" idx="1"/>
          </p:nvPr>
        </p:nvSpPr>
        <p:spPr/>
        <p:txBody>
          <a:bodyPr>
            <a:normAutofit fontScale="92500" lnSpcReduction="10000"/>
          </a:bodyPr>
          <a:lstStyle/>
          <a:p>
            <a:r>
              <a:rPr lang="en-US" altLang="en-US" dirty="0"/>
              <a:t>Retreat</a:t>
            </a:r>
          </a:p>
          <a:p>
            <a:pPr lvl="1"/>
            <a:r>
              <a:rPr lang="en-US" altLang="en-US" dirty="0"/>
              <a:t>Retreat for the environmental movement in the USA. </a:t>
            </a:r>
          </a:p>
          <a:p>
            <a:pPr lvl="1"/>
            <a:r>
              <a:rPr lang="en-US" altLang="en-US" dirty="0"/>
              <a:t>The oil crises helped weaken public support for environmental programs.</a:t>
            </a:r>
          </a:p>
          <a:p>
            <a:pPr lvl="1"/>
            <a:r>
              <a:rPr lang="en-US" altLang="en-US" dirty="0"/>
              <a:t>Conservative agenda of de-regulation. </a:t>
            </a:r>
          </a:p>
          <a:p>
            <a:pPr lvl="1"/>
            <a:r>
              <a:rPr lang="en-US" altLang="en-US" dirty="0"/>
              <a:t>Weakening of some environmental controls in the USA:</a:t>
            </a:r>
          </a:p>
          <a:p>
            <a:pPr lvl="2"/>
            <a:r>
              <a:rPr lang="en-US" altLang="en-US" dirty="0"/>
              <a:t>Onslaught on the National Forests of the USA.</a:t>
            </a:r>
          </a:p>
          <a:p>
            <a:pPr lvl="2"/>
            <a:r>
              <a:rPr lang="en-US" altLang="en-US" dirty="0"/>
              <a:t>Clearcutting regulations were weakened.</a:t>
            </a:r>
          </a:p>
          <a:p>
            <a:pPr lvl="2"/>
            <a:r>
              <a:rPr lang="en-US" altLang="en-US" dirty="0"/>
              <a:t>Easier exploitation by timber companies, especially in the Pacific Northwest.</a:t>
            </a:r>
          </a:p>
          <a:p>
            <a:pPr lvl="2"/>
            <a:r>
              <a:rPr lang="en-US" altLang="en-US" dirty="0"/>
              <a:t>Emphasis shifted from conservation efforts to increased resource exploitation.</a:t>
            </a:r>
          </a:p>
          <a:p>
            <a:pPr lvl="2"/>
            <a:r>
              <a:rPr lang="en-US" altLang="en-US" dirty="0"/>
              <a:t>Expand drilling into several protected areas.</a:t>
            </a:r>
          </a:p>
        </p:txBody>
      </p:sp>
    </p:spTree>
    <p:extLst>
      <p:ext uri="{BB962C8B-B14F-4D97-AF65-F5344CB8AC3E}">
        <p14:creationId xmlns:p14="http://schemas.microsoft.com/office/powerpoint/2010/main" val="3203649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a:extLst>
              <a:ext uri="{FF2B5EF4-FFF2-40B4-BE49-F238E27FC236}">
                <a16:creationId xmlns:a16="http://schemas.microsoft.com/office/drawing/2014/main" id="{0177D05C-EB4E-E34A-8FD8-4B95FEB7C3E0}"/>
              </a:ext>
            </a:extLst>
          </p:cNvPr>
          <p:cNvSpPr>
            <a:spLocks noGrp="1" noChangeArrowheads="1"/>
          </p:cNvSpPr>
          <p:nvPr>
            <p:ph type="title"/>
          </p:nvPr>
        </p:nvSpPr>
        <p:spPr/>
        <p:txBody>
          <a:bodyPr/>
          <a:lstStyle/>
          <a:p>
            <a:r>
              <a:rPr lang="en-US" altLang="en-US"/>
              <a:t>Environmental Retreat (1980s)</a:t>
            </a:r>
          </a:p>
        </p:txBody>
      </p:sp>
      <p:sp>
        <p:nvSpPr>
          <p:cNvPr id="752643" name="Rectangle 3">
            <a:extLst>
              <a:ext uri="{FF2B5EF4-FFF2-40B4-BE49-F238E27FC236}">
                <a16:creationId xmlns:a16="http://schemas.microsoft.com/office/drawing/2014/main" id="{ADCD6220-8AA4-5448-8D29-2B75285CA25E}"/>
              </a:ext>
            </a:extLst>
          </p:cNvPr>
          <p:cNvSpPr>
            <a:spLocks noGrp="1" noChangeArrowheads="1"/>
          </p:cNvSpPr>
          <p:nvPr>
            <p:ph type="body" idx="1"/>
          </p:nvPr>
        </p:nvSpPr>
        <p:spPr/>
        <p:txBody>
          <a:bodyPr>
            <a:normAutofit fontScale="92500" lnSpcReduction="20000"/>
          </a:bodyPr>
          <a:lstStyle/>
          <a:p>
            <a:r>
              <a:rPr lang="en-US" altLang="en-US"/>
              <a:t>Creation of a sustainable development ideology</a:t>
            </a:r>
          </a:p>
          <a:p>
            <a:pPr lvl="1"/>
            <a:r>
              <a:rPr lang="en-US" altLang="en-US"/>
              <a:t>Carbon Dioxide was found to cause global warming (1983).</a:t>
            </a:r>
          </a:p>
          <a:p>
            <a:pPr lvl="1"/>
            <a:r>
              <a:rPr lang="en-US" altLang="en-US"/>
              <a:t>A hole in the ozone layer was found over the Antarctic (1985).</a:t>
            </a:r>
          </a:p>
          <a:p>
            <a:pPr lvl="1"/>
            <a:r>
              <a:rPr lang="en-US" altLang="en-US"/>
              <a:t>Brundtland Report “Our Common Future”:</a:t>
            </a:r>
          </a:p>
          <a:p>
            <a:pPr lvl="2"/>
            <a:r>
              <a:rPr lang="en-US" altLang="en-US"/>
              <a:t>Sustainable is used for the first time.</a:t>
            </a:r>
          </a:p>
          <a:p>
            <a:pPr lvl="2"/>
            <a:r>
              <a:rPr lang="en-US" altLang="en-US"/>
              <a:t>Maintenance of life support systems.</a:t>
            </a:r>
          </a:p>
          <a:p>
            <a:pPr lvl="2"/>
            <a:r>
              <a:rPr lang="en-US" altLang="en-US"/>
              <a:t>Working to reduce the threats to those systems represented by erosion, pollution, deforestation, etc.</a:t>
            </a:r>
          </a:p>
          <a:p>
            <a:pPr lvl="2"/>
            <a:r>
              <a:rPr lang="en-US" altLang="en-US"/>
              <a:t>Preservation of genetic diversity.</a:t>
            </a:r>
          </a:p>
          <a:p>
            <a:pPr lvl="2"/>
            <a:r>
              <a:rPr lang="en-US" altLang="en-US"/>
              <a:t>Providing us with insurance for the future by guarding against the ravages of crop diseases.</a:t>
            </a:r>
          </a:p>
          <a:p>
            <a:pPr lvl="2"/>
            <a:r>
              <a:rPr lang="en-US" altLang="en-US"/>
              <a:t>Investment for future crop-breeding or pharmaceutical development.</a:t>
            </a:r>
          </a:p>
          <a:p>
            <a:pPr lvl="2"/>
            <a:r>
              <a:rPr lang="en-US" altLang="en-US"/>
              <a:t>Sustainable development of species and ecosystems</a:t>
            </a:r>
          </a:p>
        </p:txBody>
      </p:sp>
    </p:spTree>
    <p:extLst>
      <p:ext uri="{BB962C8B-B14F-4D97-AF65-F5344CB8AC3E}">
        <p14:creationId xmlns:p14="http://schemas.microsoft.com/office/powerpoint/2010/main" val="2438258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a:extLst>
              <a:ext uri="{FF2B5EF4-FFF2-40B4-BE49-F238E27FC236}">
                <a16:creationId xmlns:a16="http://schemas.microsoft.com/office/drawing/2014/main" id="{6B87BB22-7C99-0240-8A6F-5EC38C758DA3}"/>
              </a:ext>
            </a:extLst>
          </p:cNvPr>
          <p:cNvSpPr>
            <a:spLocks noGrp="1" noChangeArrowheads="1"/>
          </p:cNvSpPr>
          <p:nvPr>
            <p:ph type="title"/>
          </p:nvPr>
        </p:nvSpPr>
        <p:spPr/>
        <p:txBody>
          <a:bodyPr/>
          <a:lstStyle/>
          <a:p>
            <a:r>
              <a:rPr lang="en-US" altLang="en-US"/>
              <a:t>Environmental Retreat (1980s)</a:t>
            </a:r>
          </a:p>
        </p:txBody>
      </p:sp>
      <p:sp>
        <p:nvSpPr>
          <p:cNvPr id="753667" name="Rectangle 3">
            <a:extLst>
              <a:ext uri="{FF2B5EF4-FFF2-40B4-BE49-F238E27FC236}">
                <a16:creationId xmlns:a16="http://schemas.microsoft.com/office/drawing/2014/main" id="{89092496-36DD-5E46-B843-CD01D3EBEFA2}"/>
              </a:ext>
            </a:extLst>
          </p:cNvPr>
          <p:cNvSpPr>
            <a:spLocks noGrp="1" noChangeArrowheads="1"/>
          </p:cNvSpPr>
          <p:nvPr>
            <p:ph type="body" idx="1"/>
          </p:nvPr>
        </p:nvSpPr>
        <p:spPr/>
        <p:txBody>
          <a:bodyPr/>
          <a:lstStyle/>
          <a:p>
            <a:r>
              <a:rPr lang="en-US" altLang="en-US"/>
              <a:t>Environmental ethics</a:t>
            </a:r>
          </a:p>
          <a:p>
            <a:pPr lvl="1"/>
            <a:r>
              <a:rPr lang="en-US" altLang="en-US"/>
              <a:t>“We have not inherited the earth from our parents; we have borrowed it from our children.”</a:t>
            </a:r>
          </a:p>
          <a:p>
            <a:pPr lvl="1"/>
            <a:r>
              <a:rPr lang="en-US" altLang="en-US"/>
              <a:t>Development is often viewed in materialistic terms.</a:t>
            </a:r>
          </a:p>
          <a:p>
            <a:pPr lvl="1"/>
            <a:r>
              <a:rPr lang="en-US" altLang="en-US"/>
              <a:t>Focusing on resource utility through conservation.</a:t>
            </a:r>
          </a:p>
          <a:p>
            <a:pPr lvl="1"/>
            <a:r>
              <a:rPr lang="en-US" altLang="en-US"/>
              <a:t>Environmentalism as an elitist attitude intended to prevent development in the South.</a:t>
            </a:r>
          </a:p>
        </p:txBody>
      </p:sp>
    </p:spTree>
    <p:extLst>
      <p:ext uri="{BB962C8B-B14F-4D97-AF65-F5344CB8AC3E}">
        <p14:creationId xmlns:p14="http://schemas.microsoft.com/office/powerpoint/2010/main" val="322627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2" name="Rectangle 4">
            <a:extLst>
              <a:ext uri="{FF2B5EF4-FFF2-40B4-BE49-F238E27FC236}">
                <a16:creationId xmlns:a16="http://schemas.microsoft.com/office/drawing/2014/main" id="{EE1C0CF6-DAD4-D149-843C-93EC6D559F12}"/>
              </a:ext>
            </a:extLst>
          </p:cNvPr>
          <p:cNvSpPr>
            <a:spLocks noGrp="1" noChangeArrowheads="1"/>
          </p:cNvSpPr>
          <p:nvPr>
            <p:ph type="title"/>
          </p:nvPr>
        </p:nvSpPr>
        <p:spPr/>
        <p:txBody>
          <a:bodyPr/>
          <a:lstStyle/>
          <a:p>
            <a:r>
              <a:rPr lang="en-US" altLang="en-US"/>
              <a:t>Environmental Globalism (1990s)</a:t>
            </a:r>
          </a:p>
        </p:txBody>
      </p:sp>
      <p:sp>
        <p:nvSpPr>
          <p:cNvPr id="754693" name="Rectangle 5">
            <a:extLst>
              <a:ext uri="{FF2B5EF4-FFF2-40B4-BE49-F238E27FC236}">
                <a16:creationId xmlns:a16="http://schemas.microsoft.com/office/drawing/2014/main" id="{57D39F6D-F478-E34E-ACD1-B8BB427F3064}"/>
              </a:ext>
            </a:extLst>
          </p:cNvPr>
          <p:cNvSpPr>
            <a:spLocks noGrp="1" noChangeArrowheads="1"/>
          </p:cNvSpPr>
          <p:nvPr>
            <p:ph type="body" idx="1"/>
          </p:nvPr>
        </p:nvSpPr>
        <p:spPr>
          <a:xfrm>
            <a:off x="1593093" y="2037503"/>
            <a:ext cx="9603275" cy="4210897"/>
          </a:xfrm>
        </p:spPr>
        <p:txBody>
          <a:bodyPr>
            <a:normAutofit fontScale="92500" lnSpcReduction="10000"/>
          </a:bodyPr>
          <a:lstStyle/>
          <a:p>
            <a:r>
              <a:rPr lang="en-US" altLang="en-US" dirty="0"/>
              <a:t>UN World Conference on Environment and Development</a:t>
            </a:r>
          </a:p>
          <a:p>
            <a:pPr lvl="1"/>
            <a:r>
              <a:rPr lang="en-US" altLang="en-US" dirty="0"/>
              <a:t>Rio de Janeiro (1992):</a:t>
            </a:r>
          </a:p>
          <a:p>
            <a:pPr lvl="2"/>
            <a:r>
              <a:rPr lang="en-US" altLang="en-US" dirty="0"/>
              <a:t>Largest such gathering ever (100 heads of state).</a:t>
            </a:r>
          </a:p>
          <a:p>
            <a:pPr lvl="2"/>
            <a:r>
              <a:rPr lang="en-US" altLang="en-US" dirty="0"/>
              <a:t>Placed the environmental agenda at the center of the world stage.</a:t>
            </a:r>
          </a:p>
          <a:p>
            <a:pPr lvl="2"/>
            <a:r>
              <a:rPr lang="en-US" altLang="en-US" dirty="0"/>
              <a:t>Development made possible by the end of the Cold War.</a:t>
            </a:r>
          </a:p>
          <a:p>
            <a:pPr lvl="2"/>
            <a:r>
              <a:rPr lang="en-US" altLang="en-US" dirty="0"/>
              <a:t>Establish “Agenda 21”, a blueprint for action.</a:t>
            </a:r>
          </a:p>
          <a:p>
            <a:pPr lvl="1"/>
            <a:r>
              <a:rPr lang="en-US" altLang="en-US" dirty="0"/>
              <a:t>Europe and Japan:</a:t>
            </a:r>
          </a:p>
          <a:p>
            <a:pPr lvl="2"/>
            <a:r>
              <a:rPr lang="en-US" altLang="en-US" dirty="0"/>
              <a:t>World leaders in environmental affairs.</a:t>
            </a:r>
          </a:p>
          <a:p>
            <a:pPr lvl="1"/>
            <a:r>
              <a:rPr lang="en-US" altLang="en-US" dirty="0"/>
              <a:t>USA:</a:t>
            </a:r>
          </a:p>
          <a:p>
            <a:pPr lvl="2"/>
            <a:r>
              <a:rPr lang="en-US" altLang="en-US" dirty="0"/>
              <a:t>Role of obstructionist.</a:t>
            </a:r>
          </a:p>
          <a:p>
            <a:pPr lvl="2"/>
            <a:r>
              <a:rPr lang="en-US" altLang="en-US" dirty="0"/>
              <a:t>Objected to any negative references concerning consumption patterns in the developed countries.</a:t>
            </a:r>
          </a:p>
          <a:p>
            <a:pPr lvl="2"/>
            <a:r>
              <a:rPr lang="en-US" altLang="en-US" dirty="0"/>
              <a:t>Had the most to lose.</a:t>
            </a:r>
          </a:p>
        </p:txBody>
      </p:sp>
    </p:spTree>
    <p:extLst>
      <p:ext uri="{BB962C8B-B14F-4D97-AF65-F5344CB8AC3E}">
        <p14:creationId xmlns:p14="http://schemas.microsoft.com/office/powerpoint/2010/main" val="2055048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3B0B52BA-DEA9-E745-AEEC-14616991BB67}"/>
              </a:ext>
            </a:extLst>
          </p:cNvPr>
          <p:cNvSpPr>
            <a:spLocks noGrp="1" noChangeArrowheads="1"/>
          </p:cNvSpPr>
          <p:nvPr>
            <p:ph type="title"/>
          </p:nvPr>
        </p:nvSpPr>
        <p:spPr>
          <a:xfrm>
            <a:off x="1614864" y="1012371"/>
            <a:ext cx="9603275" cy="765183"/>
          </a:xfrm>
        </p:spPr>
        <p:txBody>
          <a:bodyPr>
            <a:normAutofit/>
          </a:bodyPr>
          <a:lstStyle/>
          <a:p>
            <a:r>
              <a:rPr lang="en-US" altLang="en-US" sz="2800" dirty="0"/>
              <a:t>CONTEMPORARY ENVIRONMENTAL ISSUES</a:t>
            </a:r>
          </a:p>
        </p:txBody>
      </p:sp>
      <p:sp>
        <p:nvSpPr>
          <p:cNvPr id="5" name="Rectangle 4">
            <a:extLst>
              <a:ext uri="{FF2B5EF4-FFF2-40B4-BE49-F238E27FC236}">
                <a16:creationId xmlns:a16="http://schemas.microsoft.com/office/drawing/2014/main" id="{F911C95A-1DE9-454C-A6D2-F99339AF3256}"/>
              </a:ext>
            </a:extLst>
          </p:cNvPr>
          <p:cNvSpPr/>
          <p:nvPr/>
        </p:nvSpPr>
        <p:spPr>
          <a:xfrm>
            <a:off x="1534885" y="1992148"/>
            <a:ext cx="9519969" cy="4278094"/>
          </a:xfrm>
          <a:prstGeom prst="rect">
            <a:avLst/>
          </a:prstGeom>
        </p:spPr>
        <p:txBody>
          <a:bodyPr wrap="square">
            <a:spAutoFit/>
          </a:bodyPr>
          <a:lstStyle/>
          <a:p>
            <a:pPr algn="just"/>
            <a:r>
              <a:rPr lang="en-US" dirty="0">
                <a:solidFill>
                  <a:schemeClr val="tx1">
                    <a:lumMod val="95000"/>
                    <a:lumOff val="5000"/>
                  </a:schemeClr>
                </a:solidFill>
                <a:latin typeface="Open Sans"/>
              </a:rPr>
              <a:t>There are a number major environmental issues that require urgent attention </a:t>
            </a:r>
          </a:p>
          <a:p>
            <a:pPr algn="just"/>
            <a:endParaRPr lang="en-US" dirty="0">
              <a:solidFill>
                <a:schemeClr val="tx1">
                  <a:lumMod val="95000"/>
                  <a:lumOff val="5000"/>
                </a:schemeClr>
              </a:solidFill>
              <a:latin typeface="Open Sans"/>
            </a:endParaRPr>
          </a:p>
          <a:p>
            <a:pPr algn="just"/>
            <a:r>
              <a:rPr lang="en-US" sz="2000" b="1" dirty="0">
                <a:solidFill>
                  <a:schemeClr val="tx1">
                    <a:lumMod val="95000"/>
                    <a:lumOff val="5000"/>
                  </a:schemeClr>
                </a:solidFill>
                <a:latin typeface="Open Sans"/>
              </a:rPr>
              <a:t>Climate Change: </a:t>
            </a:r>
            <a:r>
              <a:rPr lang="en-US" dirty="0">
                <a:solidFill>
                  <a:schemeClr val="tx1">
                    <a:lumMod val="95000"/>
                    <a:lumOff val="5000"/>
                  </a:schemeClr>
                </a:solidFill>
                <a:latin typeface="Open Sans"/>
              </a:rPr>
              <a:t>Climate change is real and it is influenced by human activities through the production of green house gases such as methane and carbon dioxide. </a:t>
            </a:r>
          </a:p>
          <a:p>
            <a:pPr algn="just"/>
            <a:endParaRPr lang="en-US" b="1" dirty="0">
              <a:solidFill>
                <a:schemeClr val="tx1">
                  <a:lumMod val="95000"/>
                  <a:lumOff val="5000"/>
                </a:schemeClr>
              </a:solidFill>
              <a:latin typeface="Open Sans"/>
            </a:endParaRPr>
          </a:p>
          <a:p>
            <a:pPr algn="just"/>
            <a:r>
              <a:rPr lang="en-US" b="1" dirty="0">
                <a:solidFill>
                  <a:schemeClr val="tx1">
                    <a:lumMod val="95000"/>
                    <a:lumOff val="5000"/>
                  </a:schemeClr>
                </a:solidFill>
              </a:rPr>
              <a:t>Clean and Renewable energy: </a:t>
            </a:r>
            <a:r>
              <a:rPr lang="en-US" dirty="0">
                <a:solidFill>
                  <a:schemeClr val="tx1">
                    <a:lumMod val="95000"/>
                    <a:lumOff val="5000"/>
                  </a:schemeClr>
                </a:solidFill>
              </a:rPr>
              <a:t>The human race is faced with the environmental problem of cleaning up or replacing the burning of fossil fuels that enhanced industrial revolution during 18th century. Unless a clean and renewable energy is found as an alternative, our planet risks being turned into an inhabitable and hostile not fit for human survival.</a:t>
            </a:r>
          </a:p>
          <a:p>
            <a:pPr algn="just"/>
            <a:endParaRPr lang="en-US" dirty="0">
              <a:solidFill>
                <a:schemeClr val="tx1">
                  <a:lumMod val="95000"/>
                  <a:lumOff val="5000"/>
                </a:schemeClr>
              </a:solidFill>
            </a:endParaRPr>
          </a:p>
          <a:p>
            <a:pPr algn="just"/>
            <a:r>
              <a:rPr lang="en-US" b="1" dirty="0">
                <a:solidFill>
                  <a:schemeClr val="tx1">
                    <a:lumMod val="95000"/>
                    <a:lumOff val="5000"/>
                  </a:schemeClr>
                </a:solidFill>
              </a:rPr>
              <a:t>Ocean system collapse:</a:t>
            </a:r>
            <a:r>
              <a:rPr lang="en-US" dirty="0">
                <a:solidFill>
                  <a:schemeClr val="tx1">
                    <a:lumMod val="95000"/>
                    <a:lumOff val="5000"/>
                  </a:schemeClr>
                </a:solidFill>
              </a:rPr>
              <a:t> Oceans are critical part of Earths support system and are considered to pose huge risks and sink for atmospheric oxygen and carbon dioxide. It is important to prevent ocean systems from collapse since the over exploitation of oceans might result in the collapse of the fishing industry. </a:t>
            </a:r>
            <a:r>
              <a:rPr lang="en-US" dirty="0"/>
              <a:t>Oceans are degraded by waste, spills, run off chemicals.</a:t>
            </a:r>
            <a:endParaRPr lang="en-US" dirty="0">
              <a:solidFill>
                <a:schemeClr val="tx1">
                  <a:lumMod val="95000"/>
                  <a:lumOff val="5000"/>
                </a:schemeClr>
              </a:solidFill>
            </a:endParaRPr>
          </a:p>
          <a:p>
            <a:pPr algn="just"/>
            <a:endParaRPr lang="en-US" dirty="0"/>
          </a:p>
        </p:txBody>
      </p:sp>
    </p:spTree>
    <p:extLst>
      <p:ext uri="{BB962C8B-B14F-4D97-AF65-F5344CB8AC3E}">
        <p14:creationId xmlns:p14="http://schemas.microsoft.com/office/powerpoint/2010/main" val="558034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3" name="Rectangle 5">
            <a:extLst>
              <a:ext uri="{FF2B5EF4-FFF2-40B4-BE49-F238E27FC236}">
                <a16:creationId xmlns:a16="http://schemas.microsoft.com/office/drawing/2014/main" id="{76FD5D41-38CC-C946-B69F-05ECB52F14F8}"/>
              </a:ext>
            </a:extLst>
          </p:cNvPr>
          <p:cNvSpPr>
            <a:spLocks noGrp="1" noChangeArrowheads="1"/>
          </p:cNvSpPr>
          <p:nvPr>
            <p:ph type="title"/>
          </p:nvPr>
        </p:nvSpPr>
        <p:spPr>
          <a:xfrm>
            <a:off x="968829" y="557214"/>
            <a:ext cx="10464800" cy="1143000"/>
          </a:xfrm>
        </p:spPr>
        <p:txBody>
          <a:bodyPr>
            <a:noAutofit/>
          </a:bodyPr>
          <a:lstStyle/>
          <a:p>
            <a:r>
              <a:rPr lang="en-US" altLang="en-US" sz="2400" dirty="0"/>
              <a:t>Average Temperature at the Earth's Surface and World Carbon Emissions From Fossil Fuel Burning, (in millions of tons) 1880-2002</a:t>
            </a:r>
          </a:p>
        </p:txBody>
      </p:sp>
      <p:graphicFrame>
        <p:nvGraphicFramePr>
          <p:cNvPr id="882694" name="Object 6">
            <a:extLst>
              <a:ext uri="{FF2B5EF4-FFF2-40B4-BE49-F238E27FC236}">
                <a16:creationId xmlns:a16="http://schemas.microsoft.com/office/drawing/2014/main" id="{3AB50002-FEDF-9746-8FC5-57B785F640EB}"/>
              </a:ext>
            </a:extLst>
          </p:cNvPr>
          <p:cNvGraphicFramePr>
            <a:graphicFrameLocks noGrp="1" noChangeAspect="1"/>
          </p:cNvGraphicFramePr>
          <p:nvPr>
            <p:ph type="chart" idx="1"/>
          </p:nvPr>
        </p:nvGraphicFramePr>
        <p:xfrm>
          <a:off x="2552700" y="1700214"/>
          <a:ext cx="7772400" cy="4752975"/>
        </p:xfrm>
        <a:graphic>
          <a:graphicData uri="http://schemas.openxmlformats.org/presentationml/2006/ole">
            <mc:AlternateContent xmlns:mc="http://schemas.openxmlformats.org/markup-compatibility/2006">
              <mc:Choice xmlns:v="urn:schemas-microsoft-com:vml" Requires="v">
                <p:oleObj spid="_x0000_s2061" name="Chart" r:id="rId4" imgW="7785100" imgH="4762500" progId="MSGraph.Chart.8">
                  <p:embed followColorScheme="full"/>
                </p:oleObj>
              </mc:Choice>
              <mc:Fallback>
                <p:oleObj name="Chart" r:id="rId4" imgW="7785100" imgH="4762500" progId="MSGraph.Chart.8">
                  <p:embed followColorScheme="full"/>
                  <p:pic>
                    <p:nvPicPr>
                      <p:cNvPr id="882694" name="Object 6">
                        <a:extLst>
                          <a:ext uri="{FF2B5EF4-FFF2-40B4-BE49-F238E27FC236}">
                            <a16:creationId xmlns:a16="http://schemas.microsoft.com/office/drawing/2014/main" id="{3AB50002-FEDF-9746-8FC5-57B785F640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700" y="1700214"/>
                        <a:ext cx="7772400" cy="4752975"/>
                      </a:xfrm>
                      <a:prstGeom prst="rect">
                        <a:avLst/>
                      </a:prstGeom>
                    </p:spPr>
                  </p:pic>
                </p:oleObj>
              </mc:Fallback>
            </mc:AlternateContent>
          </a:graphicData>
        </a:graphic>
      </p:graphicFrame>
    </p:spTree>
    <p:extLst>
      <p:ext uri="{BB962C8B-B14F-4D97-AF65-F5344CB8AC3E}">
        <p14:creationId xmlns:p14="http://schemas.microsoft.com/office/powerpoint/2010/main" val="3415858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053" name="Rectangle 5">
            <a:extLst>
              <a:ext uri="{FF2B5EF4-FFF2-40B4-BE49-F238E27FC236}">
                <a16:creationId xmlns:a16="http://schemas.microsoft.com/office/drawing/2014/main" id="{D1D4FCBC-F9F3-944E-9F06-516C8B02F863}"/>
              </a:ext>
            </a:extLst>
          </p:cNvPr>
          <p:cNvSpPr>
            <a:spLocks noGrp="1" noChangeArrowheads="1"/>
          </p:cNvSpPr>
          <p:nvPr>
            <p:ph type="title"/>
          </p:nvPr>
        </p:nvSpPr>
        <p:spPr>
          <a:xfrm>
            <a:off x="1567542" y="557214"/>
            <a:ext cx="10464800" cy="1143000"/>
          </a:xfrm>
        </p:spPr>
        <p:txBody>
          <a:bodyPr>
            <a:normAutofit/>
          </a:bodyPr>
          <a:lstStyle/>
          <a:p>
            <a:r>
              <a:rPr lang="en-US" altLang="en-US" sz="2800" dirty="0"/>
              <a:t>Estimated Climate Factors Change, 1850-2000 (in watts/m2)</a:t>
            </a:r>
            <a:endParaRPr lang="en-CA" altLang="en-US" sz="2800" dirty="0"/>
          </a:p>
        </p:txBody>
      </p:sp>
      <p:graphicFrame>
        <p:nvGraphicFramePr>
          <p:cNvPr id="898054" name="Object 6">
            <a:extLst>
              <a:ext uri="{FF2B5EF4-FFF2-40B4-BE49-F238E27FC236}">
                <a16:creationId xmlns:a16="http://schemas.microsoft.com/office/drawing/2014/main" id="{2B1F4200-2C6A-D349-9BFA-A88FBD146BEF}"/>
              </a:ext>
            </a:extLst>
          </p:cNvPr>
          <p:cNvGraphicFramePr>
            <a:graphicFrameLocks noGrp="1" noChangeAspect="1"/>
          </p:cNvGraphicFramePr>
          <p:nvPr>
            <p:ph type="chart" idx="1"/>
          </p:nvPr>
        </p:nvGraphicFramePr>
        <p:xfrm>
          <a:off x="2552700" y="1700214"/>
          <a:ext cx="7772400" cy="4752975"/>
        </p:xfrm>
        <a:graphic>
          <a:graphicData uri="http://schemas.openxmlformats.org/presentationml/2006/ole">
            <mc:AlternateContent xmlns:mc="http://schemas.openxmlformats.org/markup-compatibility/2006">
              <mc:Choice xmlns:v="urn:schemas-microsoft-com:vml" Requires="v">
                <p:oleObj spid="_x0000_s3085" name="Chart" r:id="rId4" imgW="7785100" imgH="4762500" progId="MSGraph.Chart.8">
                  <p:embed followColorScheme="full"/>
                </p:oleObj>
              </mc:Choice>
              <mc:Fallback>
                <p:oleObj name="Chart" r:id="rId4" imgW="7785100" imgH="4762500" progId="MSGraph.Chart.8">
                  <p:embed followColorScheme="full"/>
                  <p:pic>
                    <p:nvPicPr>
                      <p:cNvPr id="898054" name="Object 6">
                        <a:extLst>
                          <a:ext uri="{FF2B5EF4-FFF2-40B4-BE49-F238E27FC236}">
                            <a16:creationId xmlns:a16="http://schemas.microsoft.com/office/drawing/2014/main" id="{2B1F4200-2C6A-D349-9BFA-A88FBD146B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700" y="1700214"/>
                        <a:ext cx="7772400" cy="4752975"/>
                      </a:xfrm>
                      <a:prstGeom prst="rect">
                        <a:avLst/>
                      </a:prstGeom>
                    </p:spPr>
                  </p:pic>
                </p:oleObj>
              </mc:Fallback>
            </mc:AlternateContent>
          </a:graphicData>
        </a:graphic>
      </p:graphicFrame>
    </p:spTree>
    <p:extLst>
      <p:ext uri="{BB962C8B-B14F-4D97-AF65-F5344CB8AC3E}">
        <p14:creationId xmlns:p14="http://schemas.microsoft.com/office/powerpoint/2010/main" val="3663566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7" name="Rectangle 1029">
            <a:extLst>
              <a:ext uri="{FF2B5EF4-FFF2-40B4-BE49-F238E27FC236}">
                <a16:creationId xmlns:a16="http://schemas.microsoft.com/office/drawing/2014/main" id="{48053D53-CA32-C846-B3EB-BCAC53B07AF3}"/>
              </a:ext>
            </a:extLst>
          </p:cNvPr>
          <p:cNvSpPr>
            <a:spLocks noGrp="1" noChangeArrowheads="1"/>
          </p:cNvSpPr>
          <p:nvPr>
            <p:ph type="title"/>
          </p:nvPr>
        </p:nvSpPr>
        <p:spPr/>
        <p:txBody>
          <a:bodyPr/>
          <a:lstStyle/>
          <a:p>
            <a:r>
              <a:rPr lang="en-US" altLang="en-US"/>
              <a:t>Environmental Globalism (1990s)</a:t>
            </a:r>
          </a:p>
        </p:txBody>
      </p:sp>
      <p:sp>
        <p:nvSpPr>
          <p:cNvPr id="755718" name="Rectangle 1030">
            <a:extLst>
              <a:ext uri="{FF2B5EF4-FFF2-40B4-BE49-F238E27FC236}">
                <a16:creationId xmlns:a16="http://schemas.microsoft.com/office/drawing/2014/main" id="{D137D98B-6FE6-464B-AB53-E1D4FEA392DA}"/>
              </a:ext>
            </a:extLst>
          </p:cNvPr>
          <p:cNvSpPr>
            <a:spLocks noGrp="1" noChangeArrowheads="1"/>
          </p:cNvSpPr>
          <p:nvPr>
            <p:ph type="body" idx="1"/>
          </p:nvPr>
        </p:nvSpPr>
        <p:spPr/>
        <p:txBody>
          <a:bodyPr>
            <a:normAutofit fontScale="85000" lnSpcReduction="20000"/>
          </a:bodyPr>
          <a:lstStyle/>
          <a:p>
            <a:r>
              <a:rPr lang="en-US" altLang="en-US"/>
              <a:t>The Rio Declaration</a:t>
            </a:r>
          </a:p>
          <a:p>
            <a:pPr lvl="1"/>
            <a:r>
              <a:rPr lang="en-US" altLang="en-US"/>
              <a:t>“development must occur on a sustainable basis to meet the needs of present and future generations.” </a:t>
            </a:r>
          </a:p>
          <a:p>
            <a:pPr lvl="1"/>
            <a:r>
              <a:rPr lang="en-US" altLang="en-US"/>
              <a:t>Lack of detail and no operational aspects are considered.</a:t>
            </a:r>
          </a:p>
          <a:p>
            <a:pPr lvl="1"/>
            <a:r>
              <a:rPr lang="en-US" altLang="en-US"/>
              <a:t>Have relatively little meaning.</a:t>
            </a:r>
          </a:p>
          <a:p>
            <a:r>
              <a:rPr lang="en-US" altLang="en-US"/>
              <a:t>Global Warming Treaty</a:t>
            </a:r>
          </a:p>
          <a:p>
            <a:pPr lvl="1"/>
            <a:r>
              <a:rPr lang="en-US" altLang="en-US"/>
              <a:t>“Stabilization of the amount of greenhouse gases in the atmosphere at a level which would prevent dangerous interference with climate systems.”</a:t>
            </a:r>
          </a:p>
          <a:p>
            <a:pPr lvl="1"/>
            <a:r>
              <a:rPr lang="en-US" altLang="en-US"/>
              <a:t>Lacks a specific timetable for decreasing emissions.</a:t>
            </a:r>
          </a:p>
          <a:p>
            <a:pPr lvl="1"/>
            <a:r>
              <a:rPr lang="en-US" altLang="en-US"/>
              <a:t>No mandatory maximum levels for emissions.</a:t>
            </a:r>
          </a:p>
          <a:p>
            <a:pPr lvl="1"/>
            <a:r>
              <a:rPr lang="en-US" altLang="en-US"/>
              <a:t>Most countries other than the USA endorsed guidelines to reduce CO2 emissions to 1990 levels by the year 2000.</a:t>
            </a:r>
          </a:p>
        </p:txBody>
      </p:sp>
    </p:spTree>
    <p:extLst>
      <p:ext uri="{BB962C8B-B14F-4D97-AF65-F5344CB8AC3E}">
        <p14:creationId xmlns:p14="http://schemas.microsoft.com/office/powerpoint/2010/main" val="3044835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43" name="Rectangle 7">
            <a:extLst>
              <a:ext uri="{FF2B5EF4-FFF2-40B4-BE49-F238E27FC236}">
                <a16:creationId xmlns:a16="http://schemas.microsoft.com/office/drawing/2014/main" id="{DAD06EA7-57FE-A84F-99AE-FD279E633ABE}"/>
              </a:ext>
            </a:extLst>
          </p:cNvPr>
          <p:cNvSpPr>
            <a:spLocks noGrp="1" noChangeArrowheads="1"/>
          </p:cNvSpPr>
          <p:nvPr>
            <p:ph type="title"/>
          </p:nvPr>
        </p:nvSpPr>
        <p:spPr/>
        <p:txBody>
          <a:bodyPr/>
          <a:lstStyle/>
          <a:p>
            <a:r>
              <a:rPr lang="en-US" altLang="en-US"/>
              <a:t>Environmental Globalism (1990s)</a:t>
            </a:r>
          </a:p>
        </p:txBody>
      </p:sp>
      <p:sp>
        <p:nvSpPr>
          <p:cNvPr id="756744" name="Rectangle 8">
            <a:extLst>
              <a:ext uri="{FF2B5EF4-FFF2-40B4-BE49-F238E27FC236}">
                <a16:creationId xmlns:a16="http://schemas.microsoft.com/office/drawing/2014/main" id="{411A942B-56FC-3742-A953-9371CA6155C2}"/>
              </a:ext>
            </a:extLst>
          </p:cNvPr>
          <p:cNvSpPr>
            <a:spLocks noGrp="1" noChangeArrowheads="1"/>
          </p:cNvSpPr>
          <p:nvPr>
            <p:ph type="body" idx="1"/>
          </p:nvPr>
        </p:nvSpPr>
        <p:spPr/>
        <p:txBody>
          <a:bodyPr/>
          <a:lstStyle/>
          <a:p>
            <a:r>
              <a:rPr lang="en-US" altLang="en-US"/>
              <a:t>Biodiversity Convention</a:t>
            </a:r>
          </a:p>
          <a:p>
            <a:pPr lvl="1"/>
            <a:r>
              <a:rPr lang="en-US" altLang="en-US"/>
              <a:t>Guarantees the protection and conservation of plant and animal species threatened with extinction.</a:t>
            </a:r>
          </a:p>
          <a:p>
            <a:pPr lvl="1"/>
            <a:r>
              <a:rPr lang="en-US" altLang="en-US"/>
              <a:t>Declares who has the right to develop and market products based on such species.</a:t>
            </a:r>
          </a:p>
          <a:p>
            <a:pPr lvl="1"/>
            <a:r>
              <a:rPr lang="en-US" altLang="en-US"/>
              <a:t>The USA opposed this treaty (biotechnology sector).</a:t>
            </a:r>
          </a:p>
        </p:txBody>
      </p:sp>
    </p:spTree>
    <p:extLst>
      <p:ext uri="{BB962C8B-B14F-4D97-AF65-F5344CB8AC3E}">
        <p14:creationId xmlns:p14="http://schemas.microsoft.com/office/powerpoint/2010/main" val="152523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8" name="Rectangle 4">
            <a:extLst>
              <a:ext uri="{FF2B5EF4-FFF2-40B4-BE49-F238E27FC236}">
                <a16:creationId xmlns:a16="http://schemas.microsoft.com/office/drawing/2014/main" id="{E0B2C02C-7226-8B42-810D-B872A154F220}"/>
              </a:ext>
            </a:extLst>
          </p:cNvPr>
          <p:cNvSpPr>
            <a:spLocks noGrp="1" noChangeArrowheads="1"/>
          </p:cNvSpPr>
          <p:nvPr>
            <p:ph type="title"/>
          </p:nvPr>
        </p:nvSpPr>
        <p:spPr/>
        <p:txBody>
          <a:bodyPr/>
          <a:lstStyle/>
          <a:p>
            <a:r>
              <a:rPr lang="en-US" altLang="en-US"/>
              <a:t>Countries Having Ratified the Biodiversity Convention, 2004</a:t>
            </a:r>
          </a:p>
        </p:txBody>
      </p:sp>
      <p:pic>
        <p:nvPicPr>
          <p:cNvPr id="922629" name="Picture 5" descr="Biodiversity Treaty">
            <a:extLst>
              <a:ext uri="{FF2B5EF4-FFF2-40B4-BE49-F238E27FC236}">
                <a16:creationId xmlns:a16="http://schemas.microsoft.com/office/drawing/2014/main" id="{558C3A63-781A-9A43-8F2A-6D1A8E8306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194" y="2181225"/>
            <a:ext cx="8837612" cy="368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399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2" name="Rectangle 2">
            <a:extLst>
              <a:ext uri="{FF2B5EF4-FFF2-40B4-BE49-F238E27FC236}">
                <a16:creationId xmlns:a16="http://schemas.microsoft.com/office/drawing/2014/main" id="{1C205277-46FF-D942-8922-CC34E99C58D0}"/>
              </a:ext>
            </a:extLst>
          </p:cNvPr>
          <p:cNvSpPr>
            <a:spLocks noGrp="1" noChangeArrowheads="1"/>
          </p:cNvSpPr>
          <p:nvPr>
            <p:ph type="title"/>
          </p:nvPr>
        </p:nvSpPr>
        <p:spPr/>
        <p:txBody>
          <a:bodyPr/>
          <a:lstStyle/>
          <a:p>
            <a:r>
              <a:rPr lang="en-US" altLang="en-US"/>
              <a:t>Environmental Globalism (1990s)</a:t>
            </a:r>
          </a:p>
        </p:txBody>
      </p:sp>
      <p:sp>
        <p:nvSpPr>
          <p:cNvPr id="757763" name="Rectangle 3">
            <a:extLst>
              <a:ext uri="{FF2B5EF4-FFF2-40B4-BE49-F238E27FC236}">
                <a16:creationId xmlns:a16="http://schemas.microsoft.com/office/drawing/2014/main" id="{6E66DC46-891F-3A4B-A7FC-62124EB750F2}"/>
              </a:ext>
            </a:extLst>
          </p:cNvPr>
          <p:cNvSpPr>
            <a:spLocks noGrp="1" noChangeArrowheads="1"/>
          </p:cNvSpPr>
          <p:nvPr>
            <p:ph type="body" idx="1"/>
          </p:nvPr>
        </p:nvSpPr>
        <p:spPr/>
        <p:txBody>
          <a:bodyPr>
            <a:normAutofit lnSpcReduction="10000"/>
          </a:bodyPr>
          <a:lstStyle/>
          <a:p>
            <a:r>
              <a:rPr lang="en-US" altLang="en-US"/>
              <a:t>Agenda 21(Blueprint for Action)</a:t>
            </a:r>
          </a:p>
          <a:p>
            <a:pPr lvl="1"/>
            <a:r>
              <a:rPr lang="en-US" altLang="en-US"/>
              <a:t>Commitment to sustainable development through a set of four program areas.</a:t>
            </a:r>
          </a:p>
          <a:p>
            <a:pPr lvl="1"/>
            <a:r>
              <a:rPr lang="en-US" altLang="en-US"/>
              <a:t>1) </a:t>
            </a:r>
            <a:r>
              <a:rPr lang="en-US" altLang="en-US">
                <a:cs typeface="Times New Roman" panose="02020603050405020304" pitchFamily="18" charset="0"/>
              </a:rPr>
              <a:t>Promoting sustainable development through trade</a:t>
            </a:r>
            <a:r>
              <a:rPr lang="en-US" altLang="en-US"/>
              <a:t>.</a:t>
            </a:r>
          </a:p>
          <a:p>
            <a:pPr lvl="1"/>
            <a:r>
              <a:rPr lang="en-US" altLang="en-US">
                <a:cs typeface="Times New Roman" panose="02020603050405020304" pitchFamily="18" charset="0"/>
              </a:rPr>
              <a:t>2) Making trade and environment mutually supportive.</a:t>
            </a:r>
          </a:p>
          <a:p>
            <a:pPr lvl="1"/>
            <a:r>
              <a:rPr lang="en-US" altLang="en-US">
                <a:cs typeface="Times New Roman" panose="02020603050405020304" pitchFamily="18" charset="0"/>
              </a:rPr>
              <a:t>3) Providing adequate financial resources to developing countries: </a:t>
            </a:r>
            <a:endParaRPr lang="en-US" altLang="en-US"/>
          </a:p>
          <a:p>
            <a:pPr lvl="2"/>
            <a:r>
              <a:rPr lang="en-US" altLang="en-US"/>
              <a:t>Committed to 0.7% of GNP.</a:t>
            </a:r>
          </a:p>
          <a:p>
            <a:pPr lvl="2"/>
            <a:r>
              <a:rPr lang="en-US" altLang="en-US"/>
              <a:t>Currently stands at around 0.5% of GNP for most European countries, Canada, and Japan.</a:t>
            </a:r>
          </a:p>
          <a:p>
            <a:pPr lvl="2"/>
            <a:r>
              <a:rPr lang="en-US" altLang="en-US"/>
              <a:t>Just 0.25% for the USA.</a:t>
            </a:r>
          </a:p>
          <a:p>
            <a:pPr lvl="1"/>
            <a:r>
              <a:rPr lang="en-US" altLang="en-US">
                <a:cs typeface="Times New Roman" panose="02020603050405020304" pitchFamily="18" charset="0"/>
              </a:rPr>
              <a:t>4) Encouraging economic policies conducive to sustainable developmen</a:t>
            </a:r>
            <a:r>
              <a:rPr lang="en-US" altLang="en-US"/>
              <a:t>t</a:t>
            </a:r>
          </a:p>
        </p:txBody>
      </p:sp>
      <p:sp>
        <p:nvSpPr>
          <p:cNvPr id="757765" name="AutoShape 5">
            <a:hlinkClick r:id="rId2" action="ppaction://hlinkpres?slideindex=1&amp;slidetitle=Slide 1" highlightClick="1"/>
            <a:extLst>
              <a:ext uri="{FF2B5EF4-FFF2-40B4-BE49-F238E27FC236}">
                <a16:creationId xmlns:a16="http://schemas.microsoft.com/office/drawing/2014/main" id="{73BCB778-8E7C-824C-922B-33A928189BBB}"/>
              </a:ext>
            </a:extLst>
          </p:cNvPr>
          <p:cNvSpPr>
            <a:spLocks noChangeArrowheads="1"/>
          </p:cNvSpPr>
          <p:nvPr/>
        </p:nvSpPr>
        <p:spPr bwMode="auto">
          <a:xfrm>
            <a:off x="1676400" y="6324600"/>
            <a:ext cx="838200" cy="457200"/>
          </a:xfrm>
          <a:prstGeom prst="actionButtonDocumen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780698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a:extLst>
              <a:ext uri="{FF2B5EF4-FFF2-40B4-BE49-F238E27FC236}">
                <a16:creationId xmlns:a16="http://schemas.microsoft.com/office/drawing/2014/main" id="{EF13B6EE-81E2-E54C-A230-F42B8707906F}"/>
              </a:ext>
            </a:extLst>
          </p:cNvPr>
          <p:cNvSpPr>
            <a:spLocks noGrp="1" noChangeArrowheads="1"/>
          </p:cNvSpPr>
          <p:nvPr>
            <p:ph type="title"/>
          </p:nvPr>
        </p:nvSpPr>
        <p:spPr/>
        <p:txBody>
          <a:bodyPr/>
          <a:lstStyle/>
          <a:p>
            <a:r>
              <a:rPr lang="en-US" altLang="en-US"/>
              <a:t>Environmental Globalism (1990s)</a:t>
            </a:r>
          </a:p>
        </p:txBody>
      </p:sp>
      <p:sp>
        <p:nvSpPr>
          <p:cNvPr id="865283" name="Rectangle 3">
            <a:extLst>
              <a:ext uri="{FF2B5EF4-FFF2-40B4-BE49-F238E27FC236}">
                <a16:creationId xmlns:a16="http://schemas.microsoft.com/office/drawing/2014/main" id="{1B82A687-707A-1042-A18D-13DB7EB730FE}"/>
              </a:ext>
            </a:extLst>
          </p:cNvPr>
          <p:cNvSpPr>
            <a:spLocks noGrp="1" noChangeArrowheads="1"/>
          </p:cNvSpPr>
          <p:nvPr>
            <p:ph type="body" idx="1"/>
          </p:nvPr>
        </p:nvSpPr>
        <p:spPr/>
        <p:txBody>
          <a:bodyPr>
            <a:normAutofit fontScale="92500" lnSpcReduction="10000"/>
          </a:bodyPr>
          <a:lstStyle/>
          <a:p>
            <a:r>
              <a:rPr lang="en-US" altLang="en-US"/>
              <a:t>Kyoto Protocol</a:t>
            </a:r>
          </a:p>
          <a:p>
            <a:pPr lvl="1"/>
            <a:r>
              <a:rPr lang="en-US" altLang="en-US"/>
              <a:t>The Global Warming Treaty was not working.</a:t>
            </a:r>
          </a:p>
          <a:p>
            <a:pPr lvl="1"/>
            <a:r>
              <a:rPr lang="en-US" altLang="en-US"/>
              <a:t>2000 goals would not achieved.</a:t>
            </a:r>
          </a:p>
          <a:p>
            <a:pPr lvl="1"/>
            <a:r>
              <a:rPr lang="en-US" altLang="en-US"/>
              <a:t>High profile meeting in Kyoto in 1997.</a:t>
            </a:r>
          </a:p>
          <a:p>
            <a:pPr lvl="1"/>
            <a:r>
              <a:rPr lang="en-US" altLang="en-US"/>
              <a:t>160 nations formally adopted the protocol:</a:t>
            </a:r>
          </a:p>
          <a:p>
            <a:pPr lvl="2"/>
            <a:r>
              <a:rPr lang="en-US" altLang="en-US"/>
              <a:t>Legally committing industrial countries do reduce Carbon Dioxide emissions.</a:t>
            </a:r>
          </a:p>
          <a:p>
            <a:pPr lvl="2"/>
            <a:r>
              <a:rPr lang="en-US" altLang="en-US"/>
              <a:t>Reduce climate-altering gases by 5.2% below 1990 levels between 2008 and 2012.</a:t>
            </a:r>
          </a:p>
          <a:p>
            <a:pPr lvl="1"/>
            <a:r>
              <a:rPr lang="en-US" altLang="en-US"/>
              <a:t>Developing countries, mainly China and India, objected:</a:t>
            </a:r>
          </a:p>
          <a:p>
            <a:pPr lvl="2"/>
            <a:r>
              <a:rPr lang="en-US" altLang="en-US"/>
              <a:t>Meeting the target would cripple their economies leaning on coal.</a:t>
            </a:r>
          </a:p>
          <a:p>
            <a:pPr lvl="2"/>
            <a:r>
              <a:rPr lang="en-US" altLang="en-US"/>
              <a:t>Developing countries were thus exempted.</a:t>
            </a:r>
          </a:p>
        </p:txBody>
      </p:sp>
    </p:spTree>
    <p:extLst>
      <p:ext uri="{BB962C8B-B14F-4D97-AF65-F5344CB8AC3E}">
        <p14:creationId xmlns:p14="http://schemas.microsoft.com/office/powerpoint/2010/main" val="3107233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80" name="Rectangle 4">
            <a:extLst>
              <a:ext uri="{FF2B5EF4-FFF2-40B4-BE49-F238E27FC236}">
                <a16:creationId xmlns:a16="http://schemas.microsoft.com/office/drawing/2014/main" id="{3795FCE3-B7C4-4A48-B783-EEAD75BCF387}"/>
              </a:ext>
            </a:extLst>
          </p:cNvPr>
          <p:cNvSpPr>
            <a:spLocks noGrp="1" noChangeArrowheads="1"/>
          </p:cNvSpPr>
          <p:nvPr>
            <p:ph type="title"/>
          </p:nvPr>
        </p:nvSpPr>
        <p:spPr/>
        <p:txBody>
          <a:bodyPr/>
          <a:lstStyle/>
          <a:p>
            <a:r>
              <a:rPr lang="en-US" altLang="en-US"/>
              <a:t>Countries Having Ratified the Kyoto Protocol, 2004</a:t>
            </a:r>
          </a:p>
        </p:txBody>
      </p:sp>
      <p:pic>
        <p:nvPicPr>
          <p:cNvPr id="920581" name="Picture 5" descr="Kyoto Protocol">
            <a:extLst>
              <a:ext uri="{FF2B5EF4-FFF2-40B4-BE49-F238E27FC236}">
                <a16:creationId xmlns:a16="http://schemas.microsoft.com/office/drawing/2014/main" id="{78FB9BD3-5165-C64B-BD86-140904F2E3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9953" y="2055814"/>
            <a:ext cx="9026525" cy="376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728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4" name="Rectangle 4">
            <a:extLst>
              <a:ext uri="{FF2B5EF4-FFF2-40B4-BE49-F238E27FC236}">
                <a16:creationId xmlns:a16="http://schemas.microsoft.com/office/drawing/2014/main" id="{B5D43B4E-2196-7A44-9FE7-C18158778D85}"/>
              </a:ext>
            </a:extLst>
          </p:cNvPr>
          <p:cNvSpPr>
            <a:spLocks noGrp="1" noChangeArrowheads="1"/>
          </p:cNvSpPr>
          <p:nvPr>
            <p:ph type="title"/>
          </p:nvPr>
        </p:nvSpPr>
        <p:spPr/>
        <p:txBody>
          <a:bodyPr/>
          <a:lstStyle/>
          <a:p>
            <a:r>
              <a:rPr lang="en-US" altLang="en-US"/>
              <a:t>Characteristics of the Kyoto Protocol</a:t>
            </a:r>
          </a:p>
        </p:txBody>
      </p:sp>
      <p:graphicFrame>
        <p:nvGraphicFramePr>
          <p:cNvPr id="916515" name="Group 35">
            <a:extLst>
              <a:ext uri="{FF2B5EF4-FFF2-40B4-BE49-F238E27FC236}">
                <a16:creationId xmlns:a16="http://schemas.microsoft.com/office/drawing/2014/main" id="{E1D580EC-E300-364E-B01F-2A9AAB391475}"/>
              </a:ext>
            </a:extLst>
          </p:cNvPr>
          <p:cNvGraphicFramePr>
            <a:graphicFrameLocks noGrp="1"/>
          </p:cNvGraphicFramePr>
          <p:nvPr>
            <p:ph idx="1"/>
          </p:nvPr>
        </p:nvGraphicFramePr>
        <p:xfrm>
          <a:off x="2362200" y="1447802"/>
          <a:ext cx="8153400" cy="4512384"/>
        </p:xfrm>
        <a:graphic>
          <a:graphicData uri="http://schemas.openxmlformats.org/drawingml/2006/table">
            <a:tbl>
              <a:tblPr/>
              <a:tblGrid>
                <a:gridCol w="2303463">
                  <a:extLst>
                    <a:ext uri="{9D8B030D-6E8A-4147-A177-3AD203B41FA5}">
                      <a16:colId xmlns:a16="http://schemas.microsoft.com/office/drawing/2014/main" val="3701160050"/>
                    </a:ext>
                  </a:extLst>
                </a:gridCol>
                <a:gridCol w="5849937">
                  <a:extLst>
                    <a:ext uri="{9D8B030D-6E8A-4147-A177-3AD203B41FA5}">
                      <a16:colId xmlns:a16="http://schemas.microsoft.com/office/drawing/2014/main" val="2770295415"/>
                    </a:ext>
                  </a:extLst>
                </a:gridCol>
              </a:tblGrid>
              <a:tr h="505805">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400" b="1" i="0" u="none" strike="noStrike" cap="none" normalizeH="0" baseline="0">
                          <a:ln>
                            <a:noFill/>
                          </a:ln>
                          <a:solidFill>
                            <a:srgbClr val="4D4D4D"/>
                          </a:solidFill>
                          <a:effectLst/>
                          <a:latin typeface="Arial Narrow" panose="020B0604020202020204" pitchFamily="34" charset="0"/>
                        </a:rPr>
                        <a:t>Issue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400" b="1" i="0" u="none" strike="noStrike" cap="none" normalizeH="0" baseline="0">
                          <a:ln>
                            <a:noFill/>
                          </a:ln>
                          <a:solidFill>
                            <a:srgbClr val="4D4D4D"/>
                          </a:solidFill>
                          <a:effectLst/>
                          <a:latin typeface="Arial Narrow" panose="020B0604020202020204" pitchFamily="34" charset="0"/>
                        </a:rPr>
                        <a:t>Characteristics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extLst>
                  <a:ext uri="{0D108BD9-81ED-4DB2-BD59-A6C34878D82A}">
                    <a16:rowId xmlns:a16="http://schemas.microsoft.com/office/drawing/2014/main" val="917912508"/>
                  </a:ext>
                </a:extLst>
              </a:tr>
              <a:tr h="1001041">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Commitments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Reductions of 60 to 80% below 1990 levels are required to stop global warming. Developing countries not included</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88999175"/>
                  </a:ext>
                </a:extLst>
              </a:tr>
              <a:tr h="999531">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Flexibility</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Consideration of “carbon sinks” such as forests.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Does not address CO2 emissions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33265662"/>
                  </a:ext>
                </a:extLst>
              </a:tr>
              <a:tr h="1001041">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CO2 trading</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Nations can trade CO2 allowances (1990 levels) with other nations. Russia, Ukraine (sellers) and the US (buyer) are candidates.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27044040"/>
                  </a:ext>
                </a:extLst>
              </a:tr>
              <a:tr h="999531">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Ratification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Treaty in force if ratified by 55% of countries responsible for emissions. The US did not ratify (2001).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42406399"/>
                  </a:ext>
                </a:extLst>
              </a:tr>
            </a:tbl>
          </a:graphicData>
        </a:graphic>
      </p:graphicFrame>
    </p:spTree>
    <p:extLst>
      <p:ext uri="{BB962C8B-B14F-4D97-AF65-F5344CB8AC3E}">
        <p14:creationId xmlns:p14="http://schemas.microsoft.com/office/powerpoint/2010/main" val="2346272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a:extLst>
              <a:ext uri="{FF2B5EF4-FFF2-40B4-BE49-F238E27FC236}">
                <a16:creationId xmlns:a16="http://schemas.microsoft.com/office/drawing/2014/main" id="{EECB63B5-8708-7D4A-8994-9F5AC6AB7BF3}"/>
              </a:ext>
            </a:extLst>
          </p:cNvPr>
          <p:cNvSpPr>
            <a:spLocks noGrp="1" noChangeArrowheads="1"/>
          </p:cNvSpPr>
          <p:nvPr>
            <p:ph type="title"/>
          </p:nvPr>
        </p:nvSpPr>
        <p:spPr>
          <a:xfrm>
            <a:off x="1445942" y="486937"/>
            <a:ext cx="10464800" cy="1143000"/>
          </a:xfrm>
        </p:spPr>
        <p:txBody>
          <a:bodyPr/>
          <a:lstStyle/>
          <a:p>
            <a:r>
              <a:rPr lang="en-US" altLang="en-US" dirty="0"/>
              <a:t>Total Carbon Emissions, 1900-1999 (in millions of tons)</a:t>
            </a:r>
          </a:p>
        </p:txBody>
      </p:sp>
      <p:graphicFrame>
        <p:nvGraphicFramePr>
          <p:cNvPr id="880643" name="Object 3">
            <a:extLst>
              <a:ext uri="{FF2B5EF4-FFF2-40B4-BE49-F238E27FC236}">
                <a16:creationId xmlns:a16="http://schemas.microsoft.com/office/drawing/2014/main" id="{338DAF6E-0EF3-ED4E-BDD0-0318FF67DF98}"/>
              </a:ext>
            </a:extLst>
          </p:cNvPr>
          <p:cNvGraphicFramePr>
            <a:graphicFrameLocks noGrp="1" noChangeAspect="1"/>
          </p:cNvGraphicFramePr>
          <p:nvPr>
            <p:ph type="chart" idx="1"/>
          </p:nvPr>
        </p:nvGraphicFramePr>
        <p:xfrm>
          <a:off x="2546195" y="1191053"/>
          <a:ext cx="7772400" cy="4752975"/>
        </p:xfrm>
        <a:graphic>
          <a:graphicData uri="http://schemas.openxmlformats.org/presentationml/2006/ole">
            <mc:AlternateContent xmlns:mc="http://schemas.openxmlformats.org/markup-compatibility/2006">
              <mc:Choice xmlns:v="urn:schemas-microsoft-com:vml" Requires="v">
                <p:oleObj spid="_x0000_s4109" name="Chart" r:id="rId4" imgW="7785100" imgH="4762500" progId="MSGraph.Chart.8">
                  <p:embed followColorScheme="full"/>
                </p:oleObj>
              </mc:Choice>
              <mc:Fallback>
                <p:oleObj name="Chart" r:id="rId4" imgW="7785100" imgH="4762500" progId="MSGraph.Chart.8">
                  <p:embed followColorScheme="full"/>
                  <p:pic>
                    <p:nvPicPr>
                      <p:cNvPr id="880643" name="Object 3">
                        <a:extLst>
                          <a:ext uri="{FF2B5EF4-FFF2-40B4-BE49-F238E27FC236}">
                            <a16:creationId xmlns:a16="http://schemas.microsoft.com/office/drawing/2014/main" id="{338DAF6E-0EF3-ED4E-BDD0-0318FF67DF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6195" y="1191053"/>
                        <a:ext cx="7772400" cy="4752975"/>
                      </a:xfrm>
                      <a:prstGeom prst="rect">
                        <a:avLst/>
                      </a:prstGeom>
                    </p:spPr>
                  </p:pic>
                </p:oleObj>
              </mc:Fallback>
            </mc:AlternateContent>
          </a:graphicData>
        </a:graphic>
      </p:graphicFrame>
    </p:spTree>
    <p:extLst>
      <p:ext uri="{BB962C8B-B14F-4D97-AF65-F5344CB8AC3E}">
        <p14:creationId xmlns:p14="http://schemas.microsoft.com/office/powerpoint/2010/main" val="2268190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5AEE9-0544-194C-884F-BAD1A6A527A4}"/>
              </a:ext>
            </a:extLst>
          </p:cNvPr>
          <p:cNvSpPr>
            <a:spLocks noGrp="1"/>
          </p:cNvSpPr>
          <p:nvPr>
            <p:ph type="title"/>
          </p:nvPr>
        </p:nvSpPr>
        <p:spPr>
          <a:xfrm>
            <a:off x="1451579" y="925286"/>
            <a:ext cx="9603275" cy="928468"/>
          </a:xfrm>
        </p:spPr>
        <p:txBody>
          <a:bodyPr>
            <a:normAutofit/>
          </a:bodyPr>
          <a:lstStyle/>
          <a:p>
            <a:r>
              <a:rPr lang="en-US" altLang="en-US" sz="2800" dirty="0"/>
              <a:t>CONTEMPORARY ENVIRONMENTAL ISSUES</a:t>
            </a:r>
            <a:endParaRPr lang="en-US" sz="2800" dirty="0"/>
          </a:p>
        </p:txBody>
      </p:sp>
      <p:sp>
        <p:nvSpPr>
          <p:cNvPr id="3" name="Content Placeholder 2">
            <a:extLst>
              <a:ext uri="{FF2B5EF4-FFF2-40B4-BE49-F238E27FC236}">
                <a16:creationId xmlns:a16="http://schemas.microsoft.com/office/drawing/2014/main" id="{4323C7BA-23CB-BD4A-AE26-DBB557AF08E2}"/>
              </a:ext>
            </a:extLst>
          </p:cNvPr>
          <p:cNvSpPr>
            <a:spLocks noGrp="1"/>
          </p:cNvSpPr>
          <p:nvPr>
            <p:ph idx="1"/>
          </p:nvPr>
        </p:nvSpPr>
        <p:spPr>
          <a:xfrm>
            <a:off x="1451578" y="2060583"/>
            <a:ext cx="9603275" cy="3450613"/>
          </a:xfrm>
        </p:spPr>
        <p:txBody>
          <a:bodyPr>
            <a:noAutofit/>
          </a:bodyPr>
          <a:lstStyle/>
          <a:p>
            <a:pPr algn="just"/>
            <a:r>
              <a:rPr lang="en-US" sz="1800" b="1" dirty="0"/>
              <a:t>Acid rain: </a:t>
            </a:r>
            <a:r>
              <a:rPr lang="en-US" sz="1800" dirty="0"/>
              <a:t>resulting from industrial pollution pollutes oceans and seas hence killing coral reefs; this has the effect of threatening tourism. </a:t>
            </a:r>
          </a:p>
          <a:p>
            <a:pPr algn="just"/>
            <a:r>
              <a:rPr lang="en-US" sz="1800" b="1" dirty="0"/>
              <a:t>Water degradation: </a:t>
            </a:r>
            <a:r>
              <a:rPr lang="en-US" sz="1800" dirty="0"/>
              <a:t>In the modern world the quality of water is under threat from the fast growing population. The quality of inland water is under compromise from dumped industrial and chemical wastes, untreated sewage, medicinal residues and fertilizes and chemical run off. The above activities worsen the already existing problem of water pollution. </a:t>
            </a:r>
            <a:endParaRPr lang="en-US" sz="1800" b="1" dirty="0"/>
          </a:p>
          <a:p>
            <a:pPr algn="just"/>
            <a:r>
              <a:rPr lang="en-US" sz="1800" b="1" dirty="0"/>
              <a:t>Land rush: </a:t>
            </a:r>
            <a:r>
              <a:rPr lang="en-US" sz="1800" dirty="0"/>
              <a:t>The world’s population is growing at a faster rate. This has led to large number of people being declared food-insecure; this has therefore resulted in land rush since nations are scrambling to secure land for agriculture and also to grow bio-energy crops to generate cheap fuels. Slashing and burning of forests is an ever increasing practice and it can lead to biodiversity and ecosystems loss as well as land degradation.</a:t>
            </a:r>
          </a:p>
          <a:p>
            <a:pPr algn="just"/>
            <a:endParaRPr lang="en-US" sz="1800" dirty="0"/>
          </a:p>
        </p:txBody>
      </p:sp>
    </p:spTree>
    <p:extLst>
      <p:ext uri="{BB962C8B-B14F-4D97-AF65-F5344CB8AC3E}">
        <p14:creationId xmlns:p14="http://schemas.microsoft.com/office/powerpoint/2010/main" val="2938453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6" name="Rectangle 4">
            <a:extLst>
              <a:ext uri="{FF2B5EF4-FFF2-40B4-BE49-F238E27FC236}">
                <a16:creationId xmlns:a16="http://schemas.microsoft.com/office/drawing/2014/main" id="{51563D9C-CB43-5842-96A8-9B0A1917DC56}"/>
              </a:ext>
            </a:extLst>
          </p:cNvPr>
          <p:cNvSpPr>
            <a:spLocks noGrp="1" noChangeArrowheads="1"/>
          </p:cNvSpPr>
          <p:nvPr>
            <p:ph type="title"/>
          </p:nvPr>
        </p:nvSpPr>
        <p:spPr/>
        <p:txBody>
          <a:bodyPr/>
          <a:lstStyle/>
          <a:p>
            <a:r>
              <a:rPr lang="en-US" altLang="en-US"/>
              <a:t>Anthropogenic CO2 Emissions, 1995</a:t>
            </a:r>
          </a:p>
        </p:txBody>
      </p:sp>
      <p:pic>
        <p:nvPicPr>
          <p:cNvPr id="929797" name="Picture 5" descr="co2emissions">
            <a:extLst>
              <a:ext uri="{FF2B5EF4-FFF2-40B4-BE49-F238E27FC236}">
                <a16:creationId xmlns:a16="http://schemas.microsoft.com/office/drawing/2014/main" id="{99BB25D4-8A6F-9645-96C7-465B53D7B4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676" y="1666876"/>
            <a:ext cx="8939213" cy="3724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9956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3" name="Rectangle 1029">
            <a:extLst>
              <a:ext uri="{FF2B5EF4-FFF2-40B4-BE49-F238E27FC236}">
                <a16:creationId xmlns:a16="http://schemas.microsoft.com/office/drawing/2014/main" id="{3474C007-7943-424C-93F5-314E573CB37F}"/>
              </a:ext>
            </a:extLst>
          </p:cNvPr>
          <p:cNvSpPr>
            <a:spLocks noGrp="1" noChangeArrowheads="1"/>
          </p:cNvSpPr>
          <p:nvPr>
            <p:ph type="title"/>
          </p:nvPr>
        </p:nvSpPr>
        <p:spPr/>
        <p:txBody>
          <a:bodyPr/>
          <a:lstStyle/>
          <a:p>
            <a:r>
              <a:rPr lang="en-US" altLang="en-US"/>
              <a:t>Current Perspective: Reality Check</a:t>
            </a:r>
          </a:p>
        </p:txBody>
      </p:sp>
      <p:sp>
        <p:nvSpPr>
          <p:cNvPr id="857094" name="Rectangle 1030">
            <a:extLst>
              <a:ext uri="{FF2B5EF4-FFF2-40B4-BE49-F238E27FC236}">
                <a16:creationId xmlns:a16="http://schemas.microsoft.com/office/drawing/2014/main" id="{03ED3940-8721-CD43-AFC8-ADF8282A3851}"/>
              </a:ext>
            </a:extLst>
          </p:cNvPr>
          <p:cNvSpPr>
            <a:spLocks noGrp="1" noChangeArrowheads="1"/>
          </p:cNvSpPr>
          <p:nvPr>
            <p:ph type="body" idx="1"/>
          </p:nvPr>
        </p:nvSpPr>
        <p:spPr>
          <a:xfrm>
            <a:off x="1618847" y="1853754"/>
            <a:ext cx="9603275" cy="4329332"/>
          </a:xfrm>
        </p:spPr>
        <p:txBody>
          <a:bodyPr>
            <a:normAutofit lnSpcReduction="10000"/>
          </a:bodyPr>
          <a:lstStyle/>
          <a:p>
            <a:r>
              <a:rPr lang="en-US" altLang="en-US" dirty="0"/>
              <a:t>Perspective</a:t>
            </a:r>
          </a:p>
          <a:p>
            <a:pPr lvl="1"/>
            <a:r>
              <a:rPr lang="en-US" altLang="en-US" dirty="0"/>
              <a:t>Low or over valuation of the environment:</a:t>
            </a:r>
          </a:p>
          <a:p>
            <a:pPr lvl="2"/>
            <a:r>
              <a:rPr lang="en-US" altLang="en-US" dirty="0"/>
              <a:t>Consumers and environmental radicals.</a:t>
            </a:r>
          </a:p>
          <a:p>
            <a:pPr lvl="1"/>
            <a:r>
              <a:rPr lang="en-US" altLang="en-US" dirty="0"/>
              <a:t>Maximization of wealth and risk taking.</a:t>
            </a:r>
          </a:p>
          <a:p>
            <a:pPr lvl="1"/>
            <a:r>
              <a:rPr lang="en-US" altLang="en-US" dirty="0"/>
              <a:t>No limits to growth and problems can be overcome by technology.</a:t>
            </a:r>
          </a:p>
          <a:p>
            <a:pPr lvl="1"/>
            <a:r>
              <a:rPr lang="en-US" altLang="en-US" dirty="0"/>
              <a:t>Short term perspective.</a:t>
            </a:r>
          </a:p>
          <a:p>
            <a:pPr lvl="1"/>
            <a:r>
              <a:rPr lang="en-US" altLang="en-US" dirty="0"/>
              <a:t>Ostrich's approach?</a:t>
            </a:r>
          </a:p>
          <a:p>
            <a:r>
              <a:rPr lang="en-US" altLang="en-US" dirty="0"/>
              <a:t>Environmental divide</a:t>
            </a:r>
          </a:p>
          <a:p>
            <a:pPr lvl="1"/>
            <a:r>
              <a:rPr lang="en-US" altLang="en-US" dirty="0"/>
              <a:t>Between developing and developed countries.</a:t>
            </a:r>
          </a:p>
          <a:p>
            <a:pPr lvl="1"/>
            <a:r>
              <a:rPr lang="en-US" altLang="en-US" dirty="0"/>
              <a:t>Between Europe and the United States.</a:t>
            </a:r>
          </a:p>
          <a:p>
            <a:pPr lvl="1"/>
            <a:r>
              <a:rPr lang="en-US" altLang="en-US" dirty="0"/>
              <a:t>Economic growth becomes the dominant paradigm.</a:t>
            </a:r>
          </a:p>
        </p:txBody>
      </p:sp>
    </p:spTree>
    <p:extLst>
      <p:ext uri="{BB962C8B-B14F-4D97-AF65-F5344CB8AC3E}">
        <p14:creationId xmlns:p14="http://schemas.microsoft.com/office/powerpoint/2010/main" val="29004592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1026">
            <a:extLst>
              <a:ext uri="{FF2B5EF4-FFF2-40B4-BE49-F238E27FC236}">
                <a16:creationId xmlns:a16="http://schemas.microsoft.com/office/drawing/2014/main" id="{1781151A-8B25-3944-AE11-08E4008C839B}"/>
              </a:ext>
            </a:extLst>
          </p:cNvPr>
          <p:cNvSpPr>
            <a:spLocks noGrp="1" noChangeArrowheads="1"/>
          </p:cNvSpPr>
          <p:nvPr>
            <p:ph type="title"/>
          </p:nvPr>
        </p:nvSpPr>
        <p:spPr/>
        <p:txBody>
          <a:bodyPr/>
          <a:lstStyle/>
          <a:p>
            <a:r>
              <a:rPr lang="en-US" altLang="en-US"/>
              <a:t>Current Perspective: Reality Check</a:t>
            </a:r>
          </a:p>
        </p:txBody>
      </p:sp>
      <p:sp>
        <p:nvSpPr>
          <p:cNvPr id="867331" name="Rectangle 1027">
            <a:extLst>
              <a:ext uri="{FF2B5EF4-FFF2-40B4-BE49-F238E27FC236}">
                <a16:creationId xmlns:a16="http://schemas.microsoft.com/office/drawing/2014/main" id="{034AB3FE-42B2-F64B-A679-D1A331AC0E6F}"/>
              </a:ext>
            </a:extLst>
          </p:cNvPr>
          <p:cNvSpPr>
            <a:spLocks noGrp="1" noChangeArrowheads="1"/>
          </p:cNvSpPr>
          <p:nvPr>
            <p:ph type="body" idx="1"/>
          </p:nvPr>
        </p:nvSpPr>
        <p:spPr>
          <a:xfrm>
            <a:off x="1529638" y="1853754"/>
            <a:ext cx="9603275" cy="4199727"/>
          </a:xfrm>
        </p:spPr>
        <p:txBody>
          <a:bodyPr>
            <a:normAutofit fontScale="92500" lnSpcReduction="10000"/>
          </a:bodyPr>
          <a:lstStyle/>
          <a:p>
            <a:r>
              <a:rPr lang="en-US" altLang="en-US" dirty="0"/>
              <a:t>Dependency</a:t>
            </a:r>
          </a:p>
          <a:p>
            <a:pPr lvl="1"/>
            <a:r>
              <a:rPr lang="en-US" altLang="en-US" dirty="0"/>
              <a:t>Societies are caught in the requirements they have created:</a:t>
            </a:r>
          </a:p>
          <a:p>
            <a:pPr lvl="2"/>
            <a:r>
              <a:rPr lang="en-US" altLang="en-US" dirty="0"/>
              <a:t>Economic growth.</a:t>
            </a:r>
          </a:p>
          <a:p>
            <a:pPr lvl="2"/>
            <a:r>
              <a:rPr lang="en-US" altLang="en-US" dirty="0"/>
              <a:t>Standard of living.</a:t>
            </a:r>
          </a:p>
          <a:p>
            <a:pPr lvl="2"/>
            <a:r>
              <a:rPr lang="en-US" altLang="en-US" dirty="0"/>
              <a:t>Mobility.</a:t>
            </a:r>
          </a:p>
          <a:p>
            <a:pPr lvl="1"/>
            <a:r>
              <a:rPr lang="en-US" altLang="en-US" dirty="0"/>
              <a:t>American response:</a:t>
            </a:r>
          </a:p>
          <a:p>
            <a:pPr lvl="2"/>
            <a:r>
              <a:rPr lang="en-US" altLang="en-US" dirty="0"/>
              <a:t>Would not contemplate any action that would hurt America's economy or restrict its access to energy.</a:t>
            </a:r>
          </a:p>
          <a:p>
            <a:pPr lvl="2"/>
            <a:r>
              <a:rPr lang="en-US" altLang="en-US" dirty="0"/>
              <a:t>“We must be very careful not to take actions that could harm consumers.” President Bush (2001).</a:t>
            </a:r>
          </a:p>
          <a:p>
            <a:pPr lvl="2"/>
            <a:r>
              <a:rPr lang="en-US" altLang="en-US" dirty="0"/>
              <a:t>Did not ratify the Kyoto Protocol (2001).</a:t>
            </a:r>
          </a:p>
          <a:p>
            <a:r>
              <a:rPr lang="en-US" altLang="en-US" dirty="0"/>
              <a:t>Shift of emphasis</a:t>
            </a:r>
          </a:p>
          <a:p>
            <a:pPr lvl="1"/>
            <a:r>
              <a:rPr lang="en-US" altLang="en-US" dirty="0"/>
              <a:t>Adaptation, more than prevention.</a:t>
            </a:r>
          </a:p>
          <a:p>
            <a:pPr lvl="1"/>
            <a:r>
              <a:rPr lang="en-US" altLang="en-US" dirty="0"/>
              <a:t>Cope with the consequences of GW instead of dealing with the sources.</a:t>
            </a:r>
          </a:p>
        </p:txBody>
      </p:sp>
    </p:spTree>
    <p:extLst>
      <p:ext uri="{BB962C8B-B14F-4D97-AF65-F5344CB8AC3E}">
        <p14:creationId xmlns:p14="http://schemas.microsoft.com/office/powerpoint/2010/main" val="2897588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91" name="AutoShape 1031">
            <a:extLst>
              <a:ext uri="{FF2B5EF4-FFF2-40B4-BE49-F238E27FC236}">
                <a16:creationId xmlns:a16="http://schemas.microsoft.com/office/drawing/2014/main" id="{6337C47C-7893-CC4E-A817-B4FD476C4504}"/>
              </a:ext>
            </a:extLst>
          </p:cNvPr>
          <p:cNvSpPr>
            <a:spLocks noChangeArrowheads="1"/>
          </p:cNvSpPr>
          <p:nvPr/>
        </p:nvSpPr>
        <p:spPr bwMode="auto">
          <a:xfrm rot="5400000">
            <a:off x="5561807" y="3802857"/>
            <a:ext cx="752475" cy="4691062"/>
          </a:xfrm>
          <a:prstGeom prst="upArrow">
            <a:avLst>
              <a:gd name="adj1" fmla="val 50000"/>
              <a:gd name="adj2" fmla="val 155854"/>
            </a:avLst>
          </a:prstGeom>
          <a:solidFill>
            <a:srgbClr val="99CCFF"/>
          </a:solidFill>
          <a:ln w="15875"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861190" name="AutoShape 1030">
            <a:extLst>
              <a:ext uri="{FF2B5EF4-FFF2-40B4-BE49-F238E27FC236}">
                <a16:creationId xmlns:a16="http://schemas.microsoft.com/office/drawing/2014/main" id="{320299A7-B328-FB41-B73B-85E88887E5B5}"/>
              </a:ext>
            </a:extLst>
          </p:cNvPr>
          <p:cNvSpPr>
            <a:spLocks noChangeArrowheads="1"/>
          </p:cNvSpPr>
          <p:nvPr/>
        </p:nvSpPr>
        <p:spPr bwMode="auto">
          <a:xfrm>
            <a:off x="3003551" y="1647825"/>
            <a:ext cx="860425" cy="4368800"/>
          </a:xfrm>
          <a:prstGeom prst="upArrow">
            <a:avLst>
              <a:gd name="adj1" fmla="val 50000"/>
              <a:gd name="adj2" fmla="val 126937"/>
            </a:avLst>
          </a:prstGeom>
          <a:solidFill>
            <a:srgbClr val="99CCFF"/>
          </a:solidFill>
          <a:ln w="15875" algn="ctr">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730114" name="Rectangle 2">
            <a:extLst>
              <a:ext uri="{FF2B5EF4-FFF2-40B4-BE49-F238E27FC236}">
                <a16:creationId xmlns:a16="http://schemas.microsoft.com/office/drawing/2014/main" id="{DD3744AE-561E-2646-B927-5C28578211BF}"/>
              </a:ext>
            </a:extLst>
          </p:cNvPr>
          <p:cNvSpPr>
            <a:spLocks noGrp="1" noChangeArrowheads="1"/>
          </p:cNvSpPr>
          <p:nvPr>
            <p:ph type="title"/>
          </p:nvPr>
        </p:nvSpPr>
        <p:spPr/>
        <p:txBody>
          <a:bodyPr/>
          <a:lstStyle/>
          <a:p>
            <a:r>
              <a:rPr lang="en-US" altLang="en-US"/>
              <a:t>Environmental Perception: Who Cares?</a:t>
            </a:r>
          </a:p>
        </p:txBody>
      </p:sp>
      <p:sp>
        <p:nvSpPr>
          <p:cNvPr id="730115" name="Rectangle 3">
            <a:extLst>
              <a:ext uri="{FF2B5EF4-FFF2-40B4-BE49-F238E27FC236}">
                <a16:creationId xmlns:a16="http://schemas.microsoft.com/office/drawing/2014/main" id="{BF5BDEBE-D5C9-704C-A166-3929D58F3DB0}"/>
              </a:ext>
            </a:extLst>
          </p:cNvPr>
          <p:cNvSpPr>
            <a:spLocks noChangeArrowheads="1"/>
          </p:cNvSpPr>
          <p:nvPr/>
        </p:nvSpPr>
        <p:spPr bwMode="auto">
          <a:xfrm>
            <a:off x="3581400" y="5410200"/>
            <a:ext cx="838200" cy="609600"/>
          </a:xfrm>
          <a:prstGeom prst="rect">
            <a:avLst/>
          </a:prstGeom>
          <a:solidFill>
            <a:srgbClr val="FF00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16" name="Rectangle 4">
            <a:extLst>
              <a:ext uri="{FF2B5EF4-FFF2-40B4-BE49-F238E27FC236}">
                <a16:creationId xmlns:a16="http://schemas.microsoft.com/office/drawing/2014/main" id="{1EE15F0A-278D-444F-BA48-39E64FD75BC3}"/>
              </a:ext>
            </a:extLst>
          </p:cNvPr>
          <p:cNvSpPr>
            <a:spLocks noChangeArrowheads="1"/>
          </p:cNvSpPr>
          <p:nvPr/>
        </p:nvSpPr>
        <p:spPr bwMode="auto">
          <a:xfrm>
            <a:off x="4495800" y="5410200"/>
            <a:ext cx="990600" cy="609600"/>
          </a:xfrm>
          <a:prstGeom prst="rect">
            <a:avLst/>
          </a:prstGeom>
          <a:solidFill>
            <a:srgbClr val="FF66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17" name="Rectangle 5">
            <a:extLst>
              <a:ext uri="{FF2B5EF4-FFF2-40B4-BE49-F238E27FC236}">
                <a16:creationId xmlns:a16="http://schemas.microsoft.com/office/drawing/2014/main" id="{3E9F00BC-C1F0-EB47-8ABD-0342CB3C970C}"/>
              </a:ext>
            </a:extLst>
          </p:cNvPr>
          <p:cNvSpPr>
            <a:spLocks noChangeArrowheads="1"/>
          </p:cNvSpPr>
          <p:nvPr/>
        </p:nvSpPr>
        <p:spPr bwMode="auto">
          <a:xfrm>
            <a:off x="5562600" y="5410200"/>
            <a:ext cx="1066800" cy="609600"/>
          </a:xfrm>
          <a:prstGeom prst="rect">
            <a:avLst/>
          </a:prstGeom>
          <a:solidFill>
            <a:srgbClr val="FFCC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18" name="Rectangle 6">
            <a:extLst>
              <a:ext uri="{FF2B5EF4-FFF2-40B4-BE49-F238E27FC236}">
                <a16:creationId xmlns:a16="http://schemas.microsoft.com/office/drawing/2014/main" id="{9FB948C4-C961-ED41-9F5C-D0987F2C135A}"/>
              </a:ext>
            </a:extLst>
          </p:cNvPr>
          <p:cNvSpPr>
            <a:spLocks noChangeArrowheads="1"/>
          </p:cNvSpPr>
          <p:nvPr/>
        </p:nvSpPr>
        <p:spPr bwMode="auto">
          <a:xfrm>
            <a:off x="6705600" y="5410200"/>
            <a:ext cx="1600200" cy="6096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19" name="Rectangle 7">
            <a:extLst>
              <a:ext uri="{FF2B5EF4-FFF2-40B4-BE49-F238E27FC236}">
                <a16:creationId xmlns:a16="http://schemas.microsoft.com/office/drawing/2014/main" id="{24A938C0-E74E-664C-AAA6-D5A3B1539FFA}"/>
              </a:ext>
            </a:extLst>
          </p:cNvPr>
          <p:cNvSpPr>
            <a:spLocks noChangeArrowheads="1"/>
          </p:cNvSpPr>
          <p:nvPr/>
        </p:nvSpPr>
        <p:spPr bwMode="auto">
          <a:xfrm>
            <a:off x="3581400" y="4419600"/>
            <a:ext cx="838200" cy="914400"/>
          </a:xfrm>
          <a:prstGeom prst="rect">
            <a:avLst/>
          </a:prstGeom>
          <a:solidFill>
            <a:srgbClr val="FF66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0" name="Rectangle 8">
            <a:extLst>
              <a:ext uri="{FF2B5EF4-FFF2-40B4-BE49-F238E27FC236}">
                <a16:creationId xmlns:a16="http://schemas.microsoft.com/office/drawing/2014/main" id="{E8B8E60C-3FD5-8744-B5B0-1154B6929ED9}"/>
              </a:ext>
            </a:extLst>
          </p:cNvPr>
          <p:cNvSpPr>
            <a:spLocks noChangeArrowheads="1"/>
          </p:cNvSpPr>
          <p:nvPr/>
        </p:nvSpPr>
        <p:spPr bwMode="auto">
          <a:xfrm>
            <a:off x="4495800" y="4419600"/>
            <a:ext cx="990600" cy="914400"/>
          </a:xfrm>
          <a:prstGeom prst="rect">
            <a:avLst/>
          </a:prstGeom>
          <a:solidFill>
            <a:srgbClr val="FF66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1" name="Rectangle 9">
            <a:extLst>
              <a:ext uri="{FF2B5EF4-FFF2-40B4-BE49-F238E27FC236}">
                <a16:creationId xmlns:a16="http://schemas.microsoft.com/office/drawing/2014/main" id="{7774548D-8915-FC4C-9A27-CBEC2658D285}"/>
              </a:ext>
            </a:extLst>
          </p:cNvPr>
          <p:cNvSpPr>
            <a:spLocks noChangeArrowheads="1"/>
          </p:cNvSpPr>
          <p:nvPr/>
        </p:nvSpPr>
        <p:spPr bwMode="auto">
          <a:xfrm>
            <a:off x="5562600" y="4419600"/>
            <a:ext cx="1066800" cy="9144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2" name="Rectangle 10">
            <a:extLst>
              <a:ext uri="{FF2B5EF4-FFF2-40B4-BE49-F238E27FC236}">
                <a16:creationId xmlns:a16="http://schemas.microsoft.com/office/drawing/2014/main" id="{88351810-445E-8648-B89C-DB9BBCCEEF5C}"/>
              </a:ext>
            </a:extLst>
          </p:cNvPr>
          <p:cNvSpPr>
            <a:spLocks noChangeArrowheads="1"/>
          </p:cNvSpPr>
          <p:nvPr/>
        </p:nvSpPr>
        <p:spPr bwMode="auto">
          <a:xfrm>
            <a:off x="6705600" y="4419600"/>
            <a:ext cx="1600200" cy="9144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4" name="Rectangle 12">
            <a:extLst>
              <a:ext uri="{FF2B5EF4-FFF2-40B4-BE49-F238E27FC236}">
                <a16:creationId xmlns:a16="http://schemas.microsoft.com/office/drawing/2014/main" id="{F5B01BAA-E2E8-354B-882C-C72CA5EE2203}"/>
              </a:ext>
            </a:extLst>
          </p:cNvPr>
          <p:cNvSpPr>
            <a:spLocks noChangeArrowheads="1"/>
          </p:cNvSpPr>
          <p:nvPr/>
        </p:nvSpPr>
        <p:spPr bwMode="auto">
          <a:xfrm>
            <a:off x="3581400" y="3200400"/>
            <a:ext cx="838200" cy="1143000"/>
          </a:xfrm>
          <a:prstGeom prst="rect">
            <a:avLst/>
          </a:prstGeom>
          <a:solidFill>
            <a:srgbClr val="FFCC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5" name="Rectangle 13">
            <a:extLst>
              <a:ext uri="{FF2B5EF4-FFF2-40B4-BE49-F238E27FC236}">
                <a16:creationId xmlns:a16="http://schemas.microsoft.com/office/drawing/2014/main" id="{521CEF10-7879-3741-B4BC-45C6C2BB4DAF}"/>
              </a:ext>
            </a:extLst>
          </p:cNvPr>
          <p:cNvSpPr>
            <a:spLocks noChangeArrowheads="1"/>
          </p:cNvSpPr>
          <p:nvPr/>
        </p:nvSpPr>
        <p:spPr bwMode="auto">
          <a:xfrm>
            <a:off x="4495800" y="3200400"/>
            <a:ext cx="990600" cy="1143000"/>
          </a:xfrm>
          <a:prstGeom prst="rect">
            <a:avLst/>
          </a:prstGeom>
          <a:solidFill>
            <a:srgbClr val="FFCC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6" name="Rectangle 14">
            <a:extLst>
              <a:ext uri="{FF2B5EF4-FFF2-40B4-BE49-F238E27FC236}">
                <a16:creationId xmlns:a16="http://schemas.microsoft.com/office/drawing/2014/main" id="{904C3F57-D976-274A-93E7-1A7C0716AD7B}"/>
              </a:ext>
            </a:extLst>
          </p:cNvPr>
          <p:cNvSpPr>
            <a:spLocks noChangeArrowheads="1"/>
          </p:cNvSpPr>
          <p:nvPr/>
        </p:nvSpPr>
        <p:spPr bwMode="auto">
          <a:xfrm>
            <a:off x="5562600" y="3200400"/>
            <a:ext cx="1066800" cy="1143000"/>
          </a:xfrm>
          <a:prstGeom prst="rect">
            <a:avLst/>
          </a:prstGeom>
          <a:solidFill>
            <a:srgbClr val="FFCC00"/>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7" name="Rectangle 15">
            <a:extLst>
              <a:ext uri="{FF2B5EF4-FFF2-40B4-BE49-F238E27FC236}">
                <a16:creationId xmlns:a16="http://schemas.microsoft.com/office/drawing/2014/main" id="{DDEBD8BD-AE47-2545-BE2D-7074BDB5EE0C}"/>
              </a:ext>
            </a:extLst>
          </p:cNvPr>
          <p:cNvSpPr>
            <a:spLocks noChangeArrowheads="1"/>
          </p:cNvSpPr>
          <p:nvPr/>
        </p:nvSpPr>
        <p:spPr bwMode="auto">
          <a:xfrm>
            <a:off x="6705600" y="3200400"/>
            <a:ext cx="1600200" cy="11430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28" name="Rectangle 16">
            <a:extLst>
              <a:ext uri="{FF2B5EF4-FFF2-40B4-BE49-F238E27FC236}">
                <a16:creationId xmlns:a16="http://schemas.microsoft.com/office/drawing/2014/main" id="{1A9E1F25-2DE3-724A-BFAB-7BF14F782DEA}"/>
              </a:ext>
            </a:extLst>
          </p:cNvPr>
          <p:cNvSpPr>
            <a:spLocks noChangeArrowheads="1"/>
          </p:cNvSpPr>
          <p:nvPr/>
        </p:nvSpPr>
        <p:spPr bwMode="auto">
          <a:xfrm>
            <a:off x="3581400" y="1600200"/>
            <a:ext cx="838200" cy="15240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30" name="Rectangle 18">
            <a:extLst>
              <a:ext uri="{FF2B5EF4-FFF2-40B4-BE49-F238E27FC236}">
                <a16:creationId xmlns:a16="http://schemas.microsoft.com/office/drawing/2014/main" id="{AFE7058A-DCBD-A546-B8B2-514323943CC7}"/>
              </a:ext>
            </a:extLst>
          </p:cNvPr>
          <p:cNvSpPr>
            <a:spLocks noChangeArrowheads="1"/>
          </p:cNvSpPr>
          <p:nvPr/>
        </p:nvSpPr>
        <p:spPr bwMode="auto">
          <a:xfrm>
            <a:off x="4495800" y="1600200"/>
            <a:ext cx="990600" cy="15240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31" name="Rectangle 19">
            <a:extLst>
              <a:ext uri="{FF2B5EF4-FFF2-40B4-BE49-F238E27FC236}">
                <a16:creationId xmlns:a16="http://schemas.microsoft.com/office/drawing/2014/main" id="{9E73300E-5532-D043-8602-AE07F4C8726D}"/>
              </a:ext>
            </a:extLst>
          </p:cNvPr>
          <p:cNvSpPr>
            <a:spLocks noChangeArrowheads="1"/>
          </p:cNvSpPr>
          <p:nvPr/>
        </p:nvSpPr>
        <p:spPr bwMode="auto">
          <a:xfrm>
            <a:off x="5562600" y="1600200"/>
            <a:ext cx="1066800" cy="15240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32" name="Rectangle 20">
            <a:extLst>
              <a:ext uri="{FF2B5EF4-FFF2-40B4-BE49-F238E27FC236}">
                <a16:creationId xmlns:a16="http://schemas.microsoft.com/office/drawing/2014/main" id="{DE3F5FE8-4289-934B-A51D-CD99859C8783}"/>
              </a:ext>
            </a:extLst>
          </p:cNvPr>
          <p:cNvSpPr>
            <a:spLocks noChangeArrowheads="1"/>
          </p:cNvSpPr>
          <p:nvPr/>
        </p:nvSpPr>
        <p:spPr bwMode="auto">
          <a:xfrm>
            <a:off x="6705600" y="1600200"/>
            <a:ext cx="1600200" cy="1524000"/>
          </a:xfrm>
          <a:prstGeom prst="rect">
            <a:avLst/>
          </a:prstGeom>
          <a:solidFill>
            <a:srgbClr val="FFFF99"/>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33" name="Text Box 21">
            <a:extLst>
              <a:ext uri="{FF2B5EF4-FFF2-40B4-BE49-F238E27FC236}">
                <a16:creationId xmlns:a16="http://schemas.microsoft.com/office/drawing/2014/main" id="{4298DF63-2EA1-0C42-A49C-6DD8511EBBC1}"/>
              </a:ext>
            </a:extLst>
          </p:cNvPr>
          <p:cNvSpPr txBox="1">
            <a:spLocks noChangeArrowheads="1"/>
          </p:cNvSpPr>
          <p:nvPr/>
        </p:nvSpPr>
        <p:spPr bwMode="auto">
          <a:xfrm>
            <a:off x="3679826" y="6046788"/>
            <a:ext cx="65806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Week</a:t>
            </a:r>
          </a:p>
        </p:txBody>
      </p:sp>
      <p:sp>
        <p:nvSpPr>
          <p:cNvPr id="730134" name="Text Box 22">
            <a:extLst>
              <a:ext uri="{FF2B5EF4-FFF2-40B4-BE49-F238E27FC236}">
                <a16:creationId xmlns:a16="http://schemas.microsoft.com/office/drawing/2014/main" id="{D47B1780-AB53-A048-B631-CB31D1D13297}"/>
              </a:ext>
            </a:extLst>
          </p:cNvPr>
          <p:cNvSpPr txBox="1">
            <a:spLocks noChangeArrowheads="1"/>
          </p:cNvSpPr>
          <p:nvPr/>
        </p:nvSpPr>
        <p:spPr bwMode="auto">
          <a:xfrm>
            <a:off x="4665664" y="6046788"/>
            <a:ext cx="54181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Year</a:t>
            </a:r>
          </a:p>
        </p:txBody>
      </p:sp>
      <p:sp>
        <p:nvSpPr>
          <p:cNvPr id="730135" name="Text Box 23">
            <a:extLst>
              <a:ext uri="{FF2B5EF4-FFF2-40B4-BE49-F238E27FC236}">
                <a16:creationId xmlns:a16="http://schemas.microsoft.com/office/drawing/2014/main" id="{D8A3FFDF-6501-1542-9619-404C9B0E10BE}"/>
              </a:ext>
            </a:extLst>
          </p:cNvPr>
          <p:cNvSpPr txBox="1">
            <a:spLocks noChangeArrowheads="1"/>
          </p:cNvSpPr>
          <p:nvPr/>
        </p:nvSpPr>
        <p:spPr bwMode="auto">
          <a:xfrm>
            <a:off x="5649913" y="6046788"/>
            <a:ext cx="8581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Lifetime</a:t>
            </a:r>
          </a:p>
        </p:txBody>
      </p:sp>
      <p:sp>
        <p:nvSpPr>
          <p:cNvPr id="730136" name="Text Box 24">
            <a:extLst>
              <a:ext uri="{FF2B5EF4-FFF2-40B4-BE49-F238E27FC236}">
                <a16:creationId xmlns:a16="http://schemas.microsoft.com/office/drawing/2014/main" id="{96C9E66A-637B-164D-8ED9-6B4A4A0F2A9C}"/>
              </a:ext>
            </a:extLst>
          </p:cNvPr>
          <p:cNvSpPr txBox="1">
            <a:spLocks noChangeArrowheads="1"/>
          </p:cNvSpPr>
          <p:nvPr/>
        </p:nvSpPr>
        <p:spPr bwMode="auto">
          <a:xfrm>
            <a:off x="6705601" y="6046788"/>
            <a:ext cx="15594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Next Generation</a:t>
            </a:r>
          </a:p>
        </p:txBody>
      </p:sp>
      <p:sp>
        <p:nvSpPr>
          <p:cNvPr id="730137" name="Text Box 25">
            <a:extLst>
              <a:ext uri="{FF2B5EF4-FFF2-40B4-BE49-F238E27FC236}">
                <a16:creationId xmlns:a16="http://schemas.microsoft.com/office/drawing/2014/main" id="{1E7039FA-1DF8-424A-8B2D-F280BF34AE85}"/>
              </a:ext>
            </a:extLst>
          </p:cNvPr>
          <p:cNvSpPr txBox="1">
            <a:spLocks noChangeArrowheads="1"/>
          </p:cNvSpPr>
          <p:nvPr/>
        </p:nvSpPr>
        <p:spPr bwMode="auto">
          <a:xfrm>
            <a:off x="2743201" y="5603875"/>
            <a:ext cx="7209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Family</a:t>
            </a:r>
          </a:p>
        </p:txBody>
      </p:sp>
      <p:sp>
        <p:nvSpPr>
          <p:cNvPr id="730138" name="Text Box 26">
            <a:extLst>
              <a:ext uri="{FF2B5EF4-FFF2-40B4-BE49-F238E27FC236}">
                <a16:creationId xmlns:a16="http://schemas.microsoft.com/office/drawing/2014/main" id="{B970A96A-744F-864D-A0F9-F658F72AAD4A}"/>
              </a:ext>
            </a:extLst>
          </p:cNvPr>
          <p:cNvSpPr txBox="1">
            <a:spLocks noChangeArrowheads="1"/>
          </p:cNvSpPr>
          <p:nvPr/>
        </p:nvSpPr>
        <p:spPr bwMode="auto">
          <a:xfrm>
            <a:off x="2286000" y="4751388"/>
            <a:ext cx="11528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Community</a:t>
            </a:r>
          </a:p>
        </p:txBody>
      </p:sp>
      <p:sp>
        <p:nvSpPr>
          <p:cNvPr id="730139" name="Text Box 27">
            <a:extLst>
              <a:ext uri="{FF2B5EF4-FFF2-40B4-BE49-F238E27FC236}">
                <a16:creationId xmlns:a16="http://schemas.microsoft.com/office/drawing/2014/main" id="{F356156A-DBA9-1641-9DDB-9D85CC76286C}"/>
              </a:ext>
            </a:extLst>
          </p:cNvPr>
          <p:cNvSpPr txBox="1">
            <a:spLocks noChangeArrowheads="1"/>
          </p:cNvSpPr>
          <p:nvPr/>
        </p:nvSpPr>
        <p:spPr bwMode="auto">
          <a:xfrm>
            <a:off x="2743201" y="3608388"/>
            <a:ext cx="74539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Nation</a:t>
            </a:r>
          </a:p>
        </p:txBody>
      </p:sp>
      <p:sp>
        <p:nvSpPr>
          <p:cNvPr id="730140" name="Text Box 28">
            <a:extLst>
              <a:ext uri="{FF2B5EF4-FFF2-40B4-BE49-F238E27FC236}">
                <a16:creationId xmlns:a16="http://schemas.microsoft.com/office/drawing/2014/main" id="{2B208093-93D3-0F43-B462-3358973E532F}"/>
              </a:ext>
            </a:extLst>
          </p:cNvPr>
          <p:cNvSpPr txBox="1">
            <a:spLocks noChangeArrowheads="1"/>
          </p:cNvSpPr>
          <p:nvPr/>
        </p:nvSpPr>
        <p:spPr bwMode="auto">
          <a:xfrm>
            <a:off x="2819400" y="2174875"/>
            <a:ext cx="719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AvantGarde Bk BT" pitchFamily="34" charset="0"/>
              </a:rPr>
              <a:t>World</a:t>
            </a:r>
          </a:p>
        </p:txBody>
      </p:sp>
      <p:sp>
        <p:nvSpPr>
          <p:cNvPr id="730141" name="Rectangle 29">
            <a:extLst>
              <a:ext uri="{FF2B5EF4-FFF2-40B4-BE49-F238E27FC236}">
                <a16:creationId xmlns:a16="http://schemas.microsoft.com/office/drawing/2014/main" id="{C0760959-9E3C-054E-B06A-114CFD81EE0B}"/>
              </a:ext>
            </a:extLst>
          </p:cNvPr>
          <p:cNvSpPr>
            <a:spLocks noChangeArrowheads="1"/>
          </p:cNvSpPr>
          <p:nvPr/>
        </p:nvSpPr>
        <p:spPr bwMode="auto">
          <a:xfrm>
            <a:off x="9448800" y="1828800"/>
            <a:ext cx="228600" cy="2286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42" name="Text Box 30">
            <a:extLst>
              <a:ext uri="{FF2B5EF4-FFF2-40B4-BE49-F238E27FC236}">
                <a16:creationId xmlns:a16="http://schemas.microsoft.com/office/drawing/2014/main" id="{8D503A91-1EEE-A244-91D5-5F6E5C6FD6A2}"/>
              </a:ext>
            </a:extLst>
          </p:cNvPr>
          <p:cNvSpPr txBox="1">
            <a:spLocks noChangeArrowheads="1"/>
          </p:cNvSpPr>
          <p:nvPr/>
        </p:nvSpPr>
        <p:spPr bwMode="auto">
          <a:xfrm>
            <a:off x="8855076" y="2071688"/>
            <a:ext cx="16157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Very Important</a:t>
            </a:r>
          </a:p>
        </p:txBody>
      </p:sp>
      <p:sp>
        <p:nvSpPr>
          <p:cNvPr id="730143" name="Rectangle 31">
            <a:extLst>
              <a:ext uri="{FF2B5EF4-FFF2-40B4-BE49-F238E27FC236}">
                <a16:creationId xmlns:a16="http://schemas.microsoft.com/office/drawing/2014/main" id="{08BF90A1-425A-1A4A-AAE4-E56CBF1AB619}"/>
              </a:ext>
            </a:extLst>
          </p:cNvPr>
          <p:cNvSpPr>
            <a:spLocks noChangeArrowheads="1"/>
          </p:cNvSpPr>
          <p:nvPr/>
        </p:nvSpPr>
        <p:spPr bwMode="auto">
          <a:xfrm>
            <a:off x="9448800" y="2667000"/>
            <a:ext cx="228600" cy="228600"/>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44" name="Text Box 32">
            <a:extLst>
              <a:ext uri="{FF2B5EF4-FFF2-40B4-BE49-F238E27FC236}">
                <a16:creationId xmlns:a16="http://schemas.microsoft.com/office/drawing/2014/main" id="{BB3DF066-F20C-0340-A6DF-85E98A750AF0}"/>
              </a:ext>
            </a:extLst>
          </p:cNvPr>
          <p:cNvSpPr txBox="1">
            <a:spLocks noChangeArrowheads="1"/>
          </p:cNvSpPr>
          <p:nvPr/>
        </p:nvSpPr>
        <p:spPr bwMode="auto">
          <a:xfrm>
            <a:off x="8756651" y="2833688"/>
            <a:ext cx="184518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Some Importance</a:t>
            </a:r>
          </a:p>
        </p:txBody>
      </p:sp>
      <p:sp>
        <p:nvSpPr>
          <p:cNvPr id="730146" name="Rectangle 34">
            <a:extLst>
              <a:ext uri="{FF2B5EF4-FFF2-40B4-BE49-F238E27FC236}">
                <a16:creationId xmlns:a16="http://schemas.microsoft.com/office/drawing/2014/main" id="{F09D9C7D-DDB9-9B4B-A9C3-7694DA9BAF18}"/>
              </a:ext>
            </a:extLst>
          </p:cNvPr>
          <p:cNvSpPr>
            <a:spLocks noChangeArrowheads="1"/>
          </p:cNvSpPr>
          <p:nvPr/>
        </p:nvSpPr>
        <p:spPr bwMode="auto">
          <a:xfrm>
            <a:off x="9448800" y="3429000"/>
            <a:ext cx="228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47" name="Text Box 35">
            <a:extLst>
              <a:ext uri="{FF2B5EF4-FFF2-40B4-BE49-F238E27FC236}">
                <a16:creationId xmlns:a16="http://schemas.microsoft.com/office/drawing/2014/main" id="{8C174DC4-6AC4-AB4E-8392-BE967EBBC053}"/>
              </a:ext>
            </a:extLst>
          </p:cNvPr>
          <p:cNvSpPr txBox="1">
            <a:spLocks noChangeArrowheads="1"/>
          </p:cNvSpPr>
          <p:nvPr/>
        </p:nvSpPr>
        <p:spPr bwMode="auto">
          <a:xfrm>
            <a:off x="8763000" y="3671888"/>
            <a:ext cx="180511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Little Importance</a:t>
            </a:r>
          </a:p>
        </p:txBody>
      </p:sp>
      <p:sp>
        <p:nvSpPr>
          <p:cNvPr id="730148" name="Rectangle 36">
            <a:extLst>
              <a:ext uri="{FF2B5EF4-FFF2-40B4-BE49-F238E27FC236}">
                <a16:creationId xmlns:a16="http://schemas.microsoft.com/office/drawing/2014/main" id="{57997DD4-7875-8046-9DC1-0FCCE05127ED}"/>
              </a:ext>
            </a:extLst>
          </p:cNvPr>
          <p:cNvSpPr>
            <a:spLocks noChangeArrowheads="1"/>
          </p:cNvSpPr>
          <p:nvPr/>
        </p:nvSpPr>
        <p:spPr bwMode="auto">
          <a:xfrm>
            <a:off x="9448800" y="4267200"/>
            <a:ext cx="228600" cy="2286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49" name="Text Box 37">
            <a:extLst>
              <a:ext uri="{FF2B5EF4-FFF2-40B4-BE49-F238E27FC236}">
                <a16:creationId xmlns:a16="http://schemas.microsoft.com/office/drawing/2014/main" id="{D457D761-34C9-254A-B671-2D7616293AB1}"/>
              </a:ext>
            </a:extLst>
          </p:cNvPr>
          <p:cNvSpPr txBox="1">
            <a:spLocks noChangeArrowheads="1"/>
          </p:cNvSpPr>
          <p:nvPr/>
        </p:nvSpPr>
        <p:spPr bwMode="auto">
          <a:xfrm>
            <a:off x="8839201" y="4419600"/>
            <a:ext cx="16303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No Importance</a:t>
            </a:r>
          </a:p>
        </p:txBody>
      </p:sp>
      <p:sp>
        <p:nvSpPr>
          <p:cNvPr id="730150" name="Oval 38">
            <a:extLst>
              <a:ext uri="{FF2B5EF4-FFF2-40B4-BE49-F238E27FC236}">
                <a16:creationId xmlns:a16="http://schemas.microsoft.com/office/drawing/2014/main" id="{E7DB49D0-3227-8D42-BE49-F16FBEEDC8AD}"/>
              </a:ext>
            </a:extLst>
          </p:cNvPr>
          <p:cNvSpPr>
            <a:spLocks noChangeArrowheads="1"/>
          </p:cNvSpPr>
          <p:nvPr/>
        </p:nvSpPr>
        <p:spPr bwMode="auto">
          <a:xfrm>
            <a:off x="5705475" y="1839913"/>
            <a:ext cx="2305050" cy="2305050"/>
          </a:xfrm>
          <a:prstGeom prst="ellipse">
            <a:avLst/>
          </a:prstGeom>
          <a:solidFill>
            <a:srgbClr val="FFFFFF">
              <a:alpha val="50000"/>
            </a:srgbClr>
          </a:solidFill>
          <a:ln w="381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51" name="Text Box 39">
            <a:extLst>
              <a:ext uri="{FF2B5EF4-FFF2-40B4-BE49-F238E27FC236}">
                <a16:creationId xmlns:a16="http://schemas.microsoft.com/office/drawing/2014/main" id="{77A5F350-E890-534A-B9D7-3F3783CF34EC}"/>
              </a:ext>
            </a:extLst>
          </p:cNvPr>
          <p:cNvSpPr txBox="1">
            <a:spLocks noChangeArrowheads="1"/>
          </p:cNvSpPr>
          <p:nvPr/>
        </p:nvSpPr>
        <p:spPr bwMode="auto">
          <a:xfrm>
            <a:off x="5897563" y="2620963"/>
            <a:ext cx="185563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000"/>
              <a:t>Global Warming</a:t>
            </a:r>
          </a:p>
        </p:txBody>
      </p:sp>
      <p:sp>
        <p:nvSpPr>
          <p:cNvPr id="730152" name="Oval 40">
            <a:extLst>
              <a:ext uri="{FF2B5EF4-FFF2-40B4-BE49-F238E27FC236}">
                <a16:creationId xmlns:a16="http://schemas.microsoft.com/office/drawing/2014/main" id="{82311D80-1F71-5348-81A8-92EBAC4BD9D8}"/>
              </a:ext>
            </a:extLst>
          </p:cNvPr>
          <p:cNvSpPr>
            <a:spLocks noChangeArrowheads="1"/>
          </p:cNvSpPr>
          <p:nvPr/>
        </p:nvSpPr>
        <p:spPr bwMode="auto">
          <a:xfrm>
            <a:off x="5600700" y="4710114"/>
            <a:ext cx="2305050" cy="1208087"/>
          </a:xfrm>
          <a:prstGeom prst="ellipse">
            <a:avLst/>
          </a:prstGeom>
          <a:noFill/>
          <a:ln w="38100">
            <a:solidFill>
              <a:srgbClr val="33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53" name="Text Box 41">
            <a:extLst>
              <a:ext uri="{FF2B5EF4-FFF2-40B4-BE49-F238E27FC236}">
                <a16:creationId xmlns:a16="http://schemas.microsoft.com/office/drawing/2014/main" id="{FEB0D1CA-140C-644B-A5FA-98B1764D69DF}"/>
              </a:ext>
            </a:extLst>
          </p:cNvPr>
          <p:cNvSpPr txBox="1">
            <a:spLocks noChangeArrowheads="1"/>
          </p:cNvSpPr>
          <p:nvPr/>
        </p:nvSpPr>
        <p:spPr bwMode="auto">
          <a:xfrm>
            <a:off x="5570539" y="5026025"/>
            <a:ext cx="23015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000"/>
              <a:t>Hazardous materials</a:t>
            </a:r>
          </a:p>
        </p:txBody>
      </p:sp>
      <p:sp>
        <p:nvSpPr>
          <p:cNvPr id="730154" name="Oval 42">
            <a:extLst>
              <a:ext uri="{FF2B5EF4-FFF2-40B4-BE49-F238E27FC236}">
                <a16:creationId xmlns:a16="http://schemas.microsoft.com/office/drawing/2014/main" id="{408E7203-3B5F-1C41-B22B-6F20AF7BB477}"/>
              </a:ext>
            </a:extLst>
          </p:cNvPr>
          <p:cNvSpPr>
            <a:spLocks noChangeArrowheads="1"/>
          </p:cNvSpPr>
          <p:nvPr/>
        </p:nvSpPr>
        <p:spPr bwMode="auto">
          <a:xfrm rot="16200000">
            <a:off x="3288507" y="4107657"/>
            <a:ext cx="2305050" cy="1208087"/>
          </a:xfrm>
          <a:prstGeom prst="ellipse">
            <a:avLst/>
          </a:prstGeom>
          <a:noFill/>
          <a:ln w="38100">
            <a:solidFill>
              <a:srgbClr val="33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155" name="Text Box 43">
            <a:extLst>
              <a:ext uri="{FF2B5EF4-FFF2-40B4-BE49-F238E27FC236}">
                <a16:creationId xmlns:a16="http://schemas.microsoft.com/office/drawing/2014/main" id="{418E20A4-C12E-3249-9FB4-376D2FA2E6B9}"/>
              </a:ext>
            </a:extLst>
          </p:cNvPr>
          <p:cNvSpPr txBox="1">
            <a:spLocks noChangeArrowheads="1"/>
          </p:cNvSpPr>
          <p:nvPr/>
        </p:nvSpPr>
        <p:spPr bwMode="auto">
          <a:xfrm>
            <a:off x="3719513" y="4586288"/>
            <a:ext cx="15039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000"/>
              <a:t>Air pollution</a:t>
            </a:r>
          </a:p>
        </p:txBody>
      </p:sp>
    </p:spTree>
    <p:extLst>
      <p:ext uri="{BB962C8B-B14F-4D97-AF65-F5344CB8AC3E}">
        <p14:creationId xmlns:p14="http://schemas.microsoft.com/office/powerpoint/2010/main" val="1566442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A8218-38C1-2A48-9045-D2B8A778E0C3}"/>
              </a:ext>
            </a:extLst>
          </p:cNvPr>
          <p:cNvSpPr>
            <a:spLocks noGrp="1"/>
          </p:cNvSpPr>
          <p:nvPr>
            <p:ph type="title"/>
          </p:nvPr>
        </p:nvSpPr>
        <p:spPr/>
        <p:txBody>
          <a:bodyPr/>
          <a:lstStyle/>
          <a:p>
            <a:r>
              <a:rPr lang="en-US" altLang="en-US" dirty="0"/>
              <a:t>CONTEMPORARY ENVIRONMENTAL ISSUES</a:t>
            </a:r>
            <a:endParaRPr lang="en-US" dirty="0"/>
          </a:p>
        </p:txBody>
      </p:sp>
      <p:sp>
        <p:nvSpPr>
          <p:cNvPr id="3" name="Content Placeholder 2">
            <a:extLst>
              <a:ext uri="{FF2B5EF4-FFF2-40B4-BE49-F238E27FC236}">
                <a16:creationId xmlns:a16="http://schemas.microsoft.com/office/drawing/2014/main" id="{CA83AB62-84CA-4648-A9DA-2B3302574262}"/>
              </a:ext>
            </a:extLst>
          </p:cNvPr>
          <p:cNvSpPr>
            <a:spLocks noGrp="1"/>
          </p:cNvSpPr>
          <p:nvPr>
            <p:ph idx="1"/>
          </p:nvPr>
        </p:nvSpPr>
        <p:spPr>
          <a:xfrm>
            <a:off x="1340205" y="2103842"/>
            <a:ext cx="9826021" cy="3949639"/>
          </a:xfrm>
        </p:spPr>
        <p:txBody>
          <a:bodyPr/>
          <a:lstStyle/>
          <a:p>
            <a:pPr algn="just"/>
            <a:r>
              <a:rPr lang="en-US" b="1" dirty="0"/>
              <a:t>Biodiversity conservation: </a:t>
            </a:r>
            <a:r>
              <a:rPr lang="en-US" dirty="0"/>
              <a:t>Biodiversity is critical for the survival of the ecosystem because it can help in food production, disease control, crop pollination and recreation. Increased human population leads to habitat loss and fragmentation due to deforestation and human development. </a:t>
            </a:r>
          </a:p>
          <a:p>
            <a:pPr algn="just"/>
            <a:r>
              <a:rPr lang="en-US" b="1" dirty="0"/>
              <a:t>Global Warming: </a:t>
            </a:r>
            <a:r>
              <a:rPr lang="en-US" dirty="0"/>
              <a:t>The greenhouse effect causes the earth's heat to be trapped in the atmosphere, which results in the increase in temperatures. Global warming has thus caused a change in the climate of the earth, causing temperatures to rise. This, in turn, has an effect on various species dependent on the basic laws of nature.  A warmer earth also causes changes in the rainfall patterns and thus affects humans, plants and animals as well.</a:t>
            </a:r>
            <a:br>
              <a:rPr lang="en-US" dirty="0"/>
            </a:br>
            <a:endParaRPr lang="en-US" dirty="0"/>
          </a:p>
          <a:p>
            <a:pPr algn="just"/>
            <a:endParaRPr lang="en-US" dirty="0"/>
          </a:p>
          <a:p>
            <a:pPr algn="just"/>
            <a:endParaRPr lang="en-US" dirty="0"/>
          </a:p>
        </p:txBody>
      </p:sp>
    </p:spTree>
    <p:extLst>
      <p:ext uri="{BB962C8B-B14F-4D97-AF65-F5344CB8AC3E}">
        <p14:creationId xmlns:p14="http://schemas.microsoft.com/office/powerpoint/2010/main" val="879006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C7DC3-AD1D-A747-918A-1707287F9EC5}"/>
              </a:ext>
            </a:extLst>
          </p:cNvPr>
          <p:cNvSpPr>
            <a:spLocks noGrp="1"/>
          </p:cNvSpPr>
          <p:nvPr>
            <p:ph type="title"/>
          </p:nvPr>
        </p:nvSpPr>
        <p:spPr/>
        <p:txBody>
          <a:bodyPr/>
          <a:lstStyle/>
          <a:p>
            <a:r>
              <a:rPr lang="en-US" altLang="en-US" dirty="0"/>
              <a:t>CONTEMPORARY ENVIRONMENTAL ISSUES</a:t>
            </a:r>
            <a:endParaRPr lang="en-US" dirty="0"/>
          </a:p>
        </p:txBody>
      </p:sp>
      <p:sp>
        <p:nvSpPr>
          <p:cNvPr id="3" name="Content Placeholder 2">
            <a:extLst>
              <a:ext uri="{FF2B5EF4-FFF2-40B4-BE49-F238E27FC236}">
                <a16:creationId xmlns:a16="http://schemas.microsoft.com/office/drawing/2014/main" id="{31EA5C5A-62C3-2543-8A92-BB531A4890AD}"/>
              </a:ext>
            </a:extLst>
          </p:cNvPr>
          <p:cNvSpPr>
            <a:spLocks noGrp="1"/>
          </p:cNvSpPr>
          <p:nvPr>
            <p:ph idx="1"/>
          </p:nvPr>
        </p:nvSpPr>
        <p:spPr>
          <a:xfrm>
            <a:off x="1245788" y="1853754"/>
            <a:ext cx="10014856" cy="4383760"/>
          </a:xfrm>
        </p:spPr>
        <p:txBody>
          <a:bodyPr>
            <a:noAutofit/>
          </a:bodyPr>
          <a:lstStyle/>
          <a:p>
            <a:pPr algn="just"/>
            <a:r>
              <a:rPr lang="en-US" sz="1800" b="1" dirty="0"/>
              <a:t>Ozone depletion: </a:t>
            </a:r>
            <a:r>
              <a:rPr lang="en-US" sz="1800" dirty="0"/>
              <a:t>Chlorofluorocarbons (CFCs) are considered to be the main cause of ozone depletion. The term ozone depletion implies a decline in the quantity of ozone in the earth's stratosphere. Due to ozone depletion, humans are faced with various other problems such as dealing with the harmful effects of UV rays. </a:t>
            </a:r>
          </a:p>
          <a:p>
            <a:pPr algn="just"/>
            <a:r>
              <a:rPr lang="en-US" sz="1800" b="1" dirty="0"/>
              <a:t>Pollution (Air pollution, Water pollution, Soil pollution, Noise pollution): </a:t>
            </a:r>
            <a:r>
              <a:rPr lang="en-US" sz="1800" dirty="0"/>
              <a:t>Pollution is something that we face on an everyday basis. It is probably a problem that we may have become immune to, given our fast-paced lives. </a:t>
            </a:r>
          </a:p>
          <a:p>
            <a:pPr algn="just"/>
            <a:r>
              <a:rPr lang="en-US" sz="1800" b="1" dirty="0"/>
              <a:t>Loss of Natural Resources: </a:t>
            </a:r>
            <a:r>
              <a:rPr lang="en-US" sz="1800" dirty="0"/>
              <a:t>With the alarming rate of increase in population, the loss of natural resources has become one of the major concerns. Issues like deforestation, animal extinction, shortage of water, lack of space and food are only some of the concerns brought on by the lack of resources. There are many reasons that lead to the loss of natural resources (increasing demands brought on by population explosion, disregard for nature, human greed).</a:t>
            </a:r>
          </a:p>
        </p:txBody>
      </p:sp>
    </p:spTree>
    <p:extLst>
      <p:ext uri="{BB962C8B-B14F-4D97-AF65-F5344CB8AC3E}">
        <p14:creationId xmlns:p14="http://schemas.microsoft.com/office/powerpoint/2010/main" val="398634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3294B36F-C066-654C-BA28-0222406CCCE4}"/>
              </a:ext>
            </a:extLst>
          </p:cNvPr>
          <p:cNvSpPr>
            <a:spLocks noGrp="1" noChangeArrowheads="1"/>
          </p:cNvSpPr>
          <p:nvPr>
            <p:ph type="title"/>
          </p:nvPr>
        </p:nvSpPr>
        <p:spPr>
          <a:xfrm>
            <a:off x="1858536" y="1086808"/>
            <a:ext cx="8229600" cy="407987"/>
          </a:xfrm>
        </p:spPr>
        <p:txBody>
          <a:bodyPr>
            <a:noAutofit/>
          </a:bodyPr>
          <a:lstStyle/>
          <a:p>
            <a:pPr eaLnBrk="1" hangingPunct="1">
              <a:defRPr/>
            </a:pPr>
            <a:r>
              <a:rPr lang="en-US" sz="2800" dirty="0"/>
              <a:t>Root Causes of Environmental Problems</a:t>
            </a:r>
          </a:p>
        </p:txBody>
      </p:sp>
      <p:sp>
        <p:nvSpPr>
          <p:cNvPr id="134147" name="Rectangle 3">
            <a:extLst>
              <a:ext uri="{FF2B5EF4-FFF2-40B4-BE49-F238E27FC236}">
                <a16:creationId xmlns:a16="http://schemas.microsoft.com/office/drawing/2014/main" id="{B51DFE05-2418-FB46-B7D0-659ACF487E81}"/>
              </a:ext>
            </a:extLst>
          </p:cNvPr>
          <p:cNvSpPr>
            <a:spLocks noGrp="1" noChangeArrowheads="1"/>
          </p:cNvSpPr>
          <p:nvPr>
            <p:ph type="body" idx="1"/>
          </p:nvPr>
        </p:nvSpPr>
        <p:spPr>
          <a:xfrm>
            <a:off x="1981200" y="2375210"/>
            <a:ext cx="8229600" cy="3824868"/>
          </a:xfrm>
        </p:spPr>
        <p:txBody>
          <a:bodyPr/>
          <a:lstStyle/>
          <a:p>
            <a:pPr marL="609600" indent="-609600">
              <a:buFont typeface="Wingdings" pitchFamily="2" charset="2"/>
              <a:buAutoNum type="arabicPeriod"/>
              <a:defRPr/>
            </a:pPr>
            <a:r>
              <a:rPr lang="en-US" dirty="0"/>
              <a:t>Rapid Exponential Growth Population</a:t>
            </a:r>
          </a:p>
          <a:p>
            <a:pPr marL="609600" indent="-609600">
              <a:buFont typeface="Wingdings" pitchFamily="2" charset="2"/>
              <a:buAutoNum type="arabicPeriod"/>
              <a:defRPr/>
            </a:pPr>
            <a:r>
              <a:rPr lang="en-US" dirty="0"/>
              <a:t>A massive degradation of “life support systems”</a:t>
            </a:r>
          </a:p>
          <a:p>
            <a:pPr marL="609600" indent="-609600">
              <a:buFont typeface="Wingdings" pitchFamily="2" charset="2"/>
              <a:buAutoNum type="arabicPeriod"/>
              <a:defRPr/>
            </a:pPr>
            <a:r>
              <a:rPr lang="en-US" dirty="0"/>
              <a:t>Poverty – lack of choices and lack of environmental education (this will be discussed more)</a:t>
            </a:r>
          </a:p>
          <a:p>
            <a:pPr marL="609600" indent="-609600">
              <a:buFont typeface="Wingdings" pitchFamily="2" charset="2"/>
              <a:buAutoNum type="arabicPeriod"/>
              <a:defRPr/>
            </a:pPr>
            <a:r>
              <a:rPr lang="en-US" dirty="0"/>
              <a:t>Use of “quick fix” methods using non-renewable resources</a:t>
            </a:r>
          </a:p>
        </p:txBody>
      </p:sp>
    </p:spTree>
    <p:extLst>
      <p:ext uri="{BB962C8B-B14F-4D97-AF65-F5344CB8AC3E}">
        <p14:creationId xmlns:p14="http://schemas.microsoft.com/office/powerpoint/2010/main" val="2171276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3" name="Rectangle 5">
            <a:extLst>
              <a:ext uri="{FF2B5EF4-FFF2-40B4-BE49-F238E27FC236}">
                <a16:creationId xmlns:a16="http://schemas.microsoft.com/office/drawing/2014/main" id="{E8969A2B-9AA5-894B-B445-CDBE1060820D}"/>
              </a:ext>
            </a:extLst>
          </p:cNvPr>
          <p:cNvSpPr>
            <a:spLocks noGrp="1" noChangeArrowheads="1"/>
          </p:cNvSpPr>
          <p:nvPr>
            <p:ph type="title"/>
          </p:nvPr>
        </p:nvSpPr>
        <p:spPr>
          <a:xfrm>
            <a:off x="1451579" y="867037"/>
            <a:ext cx="9603275" cy="1049235"/>
          </a:xfrm>
        </p:spPr>
        <p:txBody>
          <a:bodyPr/>
          <a:lstStyle/>
          <a:p>
            <a:r>
              <a:rPr lang="en-US" altLang="en-US" dirty="0"/>
              <a:t>Environmental Perception and Concern</a:t>
            </a:r>
          </a:p>
        </p:txBody>
      </p:sp>
      <p:sp>
        <p:nvSpPr>
          <p:cNvPr id="483334" name="Rectangle 6">
            <a:extLst>
              <a:ext uri="{FF2B5EF4-FFF2-40B4-BE49-F238E27FC236}">
                <a16:creationId xmlns:a16="http://schemas.microsoft.com/office/drawing/2014/main" id="{A1F38FE7-D7C1-544D-BB2F-6D72F0FC8B8F}"/>
              </a:ext>
            </a:extLst>
          </p:cNvPr>
          <p:cNvSpPr>
            <a:spLocks noGrp="1" noChangeArrowheads="1"/>
          </p:cNvSpPr>
          <p:nvPr>
            <p:ph type="body" idx="1"/>
          </p:nvPr>
        </p:nvSpPr>
        <p:spPr/>
        <p:txBody>
          <a:bodyPr/>
          <a:lstStyle/>
          <a:p>
            <a:r>
              <a:rPr lang="en-US" altLang="en-US"/>
              <a:t>1. Historical Changes</a:t>
            </a:r>
          </a:p>
          <a:p>
            <a:r>
              <a:rPr lang="en-US" altLang="en-US"/>
              <a:t>2. Environmental Movements (1960s and 1970s)</a:t>
            </a:r>
          </a:p>
          <a:p>
            <a:r>
              <a:rPr lang="en-US" altLang="en-US"/>
              <a:t>3. Environmental Retreat (1980s)</a:t>
            </a:r>
          </a:p>
          <a:p>
            <a:r>
              <a:rPr lang="en-US" altLang="en-US"/>
              <a:t>4. Environmental Globalism (1990s)</a:t>
            </a:r>
          </a:p>
          <a:p>
            <a:r>
              <a:rPr lang="en-US" altLang="en-US"/>
              <a:t>5. Current Perspective: Reality Check</a:t>
            </a:r>
          </a:p>
        </p:txBody>
      </p:sp>
    </p:spTree>
    <p:extLst>
      <p:ext uri="{BB962C8B-B14F-4D97-AF65-F5344CB8AC3E}">
        <p14:creationId xmlns:p14="http://schemas.microsoft.com/office/powerpoint/2010/main" val="937409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49" name="Rectangle 13">
            <a:extLst>
              <a:ext uri="{FF2B5EF4-FFF2-40B4-BE49-F238E27FC236}">
                <a16:creationId xmlns:a16="http://schemas.microsoft.com/office/drawing/2014/main" id="{9CFE84A2-E0EE-8F4A-A01B-91B24F3769DB}"/>
              </a:ext>
            </a:extLst>
          </p:cNvPr>
          <p:cNvSpPr>
            <a:spLocks noGrp="1" noChangeArrowheads="1"/>
          </p:cNvSpPr>
          <p:nvPr>
            <p:ph type="title"/>
          </p:nvPr>
        </p:nvSpPr>
        <p:spPr/>
        <p:txBody>
          <a:bodyPr/>
          <a:lstStyle/>
          <a:p>
            <a:r>
              <a:rPr lang="en-US" altLang="en-US"/>
              <a:t>Historical Changes</a:t>
            </a:r>
          </a:p>
        </p:txBody>
      </p:sp>
      <p:sp>
        <p:nvSpPr>
          <p:cNvPr id="731151" name="Rectangle 15">
            <a:extLst>
              <a:ext uri="{FF2B5EF4-FFF2-40B4-BE49-F238E27FC236}">
                <a16:creationId xmlns:a16="http://schemas.microsoft.com/office/drawing/2014/main" id="{E2174568-B9A7-CD42-8A9B-F2151BFE833B}"/>
              </a:ext>
            </a:extLst>
          </p:cNvPr>
          <p:cNvSpPr>
            <a:spLocks noGrp="1" noChangeArrowheads="1"/>
          </p:cNvSpPr>
          <p:nvPr>
            <p:ph type="body" sz="half" idx="2"/>
          </p:nvPr>
        </p:nvSpPr>
        <p:spPr>
          <a:xfrm>
            <a:off x="6314246" y="1104900"/>
            <a:ext cx="4800600" cy="5257800"/>
          </a:xfrm>
        </p:spPr>
        <p:txBody>
          <a:bodyPr>
            <a:normAutofit lnSpcReduction="10000"/>
          </a:bodyPr>
          <a:lstStyle/>
          <a:p>
            <a:r>
              <a:rPr lang="en-US" altLang="en-US" sz="2400" dirty="0"/>
              <a:t>Western perspective</a:t>
            </a:r>
          </a:p>
          <a:p>
            <a:pPr lvl="1"/>
            <a:r>
              <a:rPr lang="en-US" altLang="en-US" sz="2000" dirty="0"/>
              <a:t>Nature as adversary, something that had to be overcome.</a:t>
            </a:r>
          </a:p>
          <a:p>
            <a:pPr lvl="1"/>
            <a:r>
              <a:rPr lang="en-US" altLang="en-US" sz="2000" dirty="0"/>
              <a:t>Attitudes towards unrestrained exploitation of natural resources.</a:t>
            </a:r>
          </a:p>
          <a:p>
            <a:pPr lvl="1"/>
            <a:r>
              <a:rPr lang="en-US" altLang="en-US" sz="2000" dirty="0"/>
              <a:t>No sense of limits in terms of capacity.</a:t>
            </a:r>
          </a:p>
          <a:p>
            <a:pPr lvl="1"/>
            <a:r>
              <a:rPr lang="en-US" altLang="en-US" sz="2000" dirty="0"/>
              <a:t>Often supported by religious beliefs, particularly Christianity.</a:t>
            </a:r>
          </a:p>
          <a:p>
            <a:r>
              <a:rPr lang="en-US" altLang="en-US" sz="2400" dirty="0"/>
              <a:t>Non-Western societies</a:t>
            </a:r>
          </a:p>
          <a:p>
            <a:pPr lvl="1"/>
            <a:r>
              <a:rPr lang="en-US" altLang="en-US" sz="2000" dirty="0"/>
              <a:t>Lower technology levels and different attitudes prevailed.</a:t>
            </a:r>
          </a:p>
          <a:p>
            <a:pPr lvl="1"/>
            <a:r>
              <a:rPr lang="en-US" altLang="en-US" sz="2000" dirty="0"/>
              <a:t>Man / nature </a:t>
            </a:r>
            <a:r>
              <a:rPr lang="en-US" altLang="en-US" sz="2000" dirty="0" err="1"/>
              <a:t>symbiolism</a:t>
            </a:r>
            <a:r>
              <a:rPr lang="en-US" altLang="en-US" sz="2000" dirty="0"/>
              <a:t>.</a:t>
            </a:r>
          </a:p>
        </p:txBody>
      </p:sp>
      <p:pic>
        <p:nvPicPr>
          <p:cNvPr id="731144" name="Picture 8" descr="bd00031_">
            <a:extLst>
              <a:ext uri="{FF2B5EF4-FFF2-40B4-BE49-F238E27FC236}">
                <a16:creationId xmlns:a16="http://schemas.microsoft.com/office/drawing/2014/main" id="{CECFE027-190F-6F41-AA86-D6D854D821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600200"/>
            <a:ext cx="990600" cy="960438"/>
          </a:xfrm>
          <a:prstGeom prst="rect">
            <a:avLst/>
          </a:prstGeom>
          <a:noFill/>
          <a:extLst>
            <a:ext uri="{909E8E84-426E-40DD-AFC4-6F175D3DCCD1}">
              <a14:hiddenFill xmlns:a14="http://schemas.microsoft.com/office/drawing/2010/main">
                <a:solidFill>
                  <a:srgbClr val="FFFFFF"/>
                </a:solidFill>
              </a14:hiddenFill>
            </a:ext>
          </a:extLst>
        </p:spPr>
      </p:pic>
      <p:sp>
        <p:nvSpPr>
          <p:cNvPr id="731145" name="Rectangle 9">
            <a:extLst>
              <a:ext uri="{FF2B5EF4-FFF2-40B4-BE49-F238E27FC236}">
                <a16:creationId xmlns:a16="http://schemas.microsoft.com/office/drawing/2014/main" id="{3BB8A8EA-C7EF-0B4C-9A63-FEFF177A7531}"/>
              </a:ext>
            </a:extLst>
          </p:cNvPr>
          <p:cNvSpPr>
            <a:spLocks noChangeArrowheads="1"/>
          </p:cNvSpPr>
          <p:nvPr/>
        </p:nvSpPr>
        <p:spPr bwMode="auto">
          <a:xfrm>
            <a:off x="2971800" y="3048000"/>
            <a:ext cx="1752600" cy="685800"/>
          </a:xfrm>
          <a:prstGeom prst="rect">
            <a:avLst/>
          </a:prstGeom>
          <a:solidFill>
            <a:srgbClr val="99CC00"/>
          </a:solidFill>
          <a:ln w="2540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sz="2400">
                <a:latin typeface="AvantGarde Bk BT" pitchFamily="34" charset="0"/>
              </a:rPr>
              <a:t>Nature</a:t>
            </a:r>
          </a:p>
        </p:txBody>
      </p:sp>
      <p:sp>
        <p:nvSpPr>
          <p:cNvPr id="731146" name="AutoShape 10">
            <a:extLst>
              <a:ext uri="{FF2B5EF4-FFF2-40B4-BE49-F238E27FC236}">
                <a16:creationId xmlns:a16="http://schemas.microsoft.com/office/drawing/2014/main" id="{977C95B6-C7FF-1541-9E88-A5AE01356FC3}"/>
              </a:ext>
            </a:extLst>
          </p:cNvPr>
          <p:cNvSpPr>
            <a:spLocks noChangeArrowheads="1"/>
          </p:cNvSpPr>
          <p:nvPr/>
        </p:nvSpPr>
        <p:spPr bwMode="auto">
          <a:xfrm>
            <a:off x="3657600" y="2590800"/>
            <a:ext cx="381000" cy="381000"/>
          </a:xfrm>
          <a:prstGeom prst="downArrow">
            <a:avLst>
              <a:gd name="adj1" fmla="val 50000"/>
              <a:gd name="adj2" fmla="val 25000"/>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1147" name="Rectangle 11">
            <a:extLst>
              <a:ext uri="{FF2B5EF4-FFF2-40B4-BE49-F238E27FC236}">
                <a16:creationId xmlns:a16="http://schemas.microsoft.com/office/drawing/2014/main" id="{F2DEDBA7-E6DE-E640-BEA7-0F134BA937B6}"/>
              </a:ext>
            </a:extLst>
          </p:cNvPr>
          <p:cNvSpPr>
            <a:spLocks noChangeArrowheads="1"/>
          </p:cNvSpPr>
          <p:nvPr/>
        </p:nvSpPr>
        <p:spPr bwMode="auto">
          <a:xfrm>
            <a:off x="2971800" y="4648200"/>
            <a:ext cx="1752600" cy="1524000"/>
          </a:xfrm>
          <a:prstGeom prst="rect">
            <a:avLst/>
          </a:prstGeom>
          <a:solidFill>
            <a:srgbClr val="99CC00"/>
          </a:solidFill>
          <a:ln w="2540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p>
            <a:pPr algn="ctr" eaLnBrk="0" hangingPunct="0"/>
            <a:r>
              <a:rPr lang="en-US" altLang="en-US" sz="2400">
                <a:latin typeface="AvantGarde Bk BT" pitchFamily="34" charset="0"/>
              </a:rPr>
              <a:t>Nature</a:t>
            </a:r>
          </a:p>
        </p:txBody>
      </p:sp>
      <p:pic>
        <p:nvPicPr>
          <p:cNvPr id="731148" name="Picture 12" descr="bd00031_">
            <a:extLst>
              <a:ext uri="{FF2B5EF4-FFF2-40B4-BE49-F238E27FC236}">
                <a16:creationId xmlns:a16="http://schemas.microsoft.com/office/drawing/2014/main" id="{0E743553-4F77-0F45-A0A4-F8987046ED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4754564"/>
            <a:ext cx="990600" cy="960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246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748" name="Rectangle 4">
            <a:extLst>
              <a:ext uri="{FF2B5EF4-FFF2-40B4-BE49-F238E27FC236}">
                <a16:creationId xmlns:a16="http://schemas.microsoft.com/office/drawing/2014/main" id="{1A0A35F6-3822-A74D-9346-B1C95A17117D}"/>
              </a:ext>
            </a:extLst>
          </p:cNvPr>
          <p:cNvSpPr>
            <a:spLocks noGrp="1" noChangeArrowheads="1"/>
          </p:cNvSpPr>
          <p:nvPr>
            <p:ph type="title"/>
          </p:nvPr>
        </p:nvSpPr>
        <p:spPr>
          <a:xfrm>
            <a:off x="1418125" y="257578"/>
            <a:ext cx="9603275" cy="1049235"/>
          </a:xfrm>
        </p:spPr>
        <p:txBody>
          <a:bodyPr>
            <a:normAutofit/>
          </a:bodyPr>
          <a:lstStyle/>
          <a:p>
            <a:r>
              <a:rPr lang="en-US" altLang="en-US" sz="2400" dirty="0"/>
              <a:t>Technological Changes and Environment Relationships</a:t>
            </a:r>
          </a:p>
        </p:txBody>
      </p:sp>
      <p:graphicFrame>
        <p:nvGraphicFramePr>
          <p:cNvPr id="927775" name="Group 31">
            <a:extLst>
              <a:ext uri="{FF2B5EF4-FFF2-40B4-BE49-F238E27FC236}">
                <a16:creationId xmlns:a16="http://schemas.microsoft.com/office/drawing/2014/main" id="{CF243041-FD81-E144-9454-59FEEAA08B1B}"/>
              </a:ext>
            </a:extLst>
          </p:cNvPr>
          <p:cNvGraphicFramePr>
            <a:graphicFrameLocks noGrp="1"/>
          </p:cNvGraphicFramePr>
          <p:nvPr>
            <p:ph idx="1"/>
            <p:extLst>
              <p:ext uri="{D42A27DB-BD31-4B8C-83A1-F6EECF244321}">
                <p14:modId xmlns:p14="http://schemas.microsoft.com/office/powerpoint/2010/main" val="2567773704"/>
              </p:ext>
            </p:extLst>
          </p:nvPr>
        </p:nvGraphicFramePr>
        <p:xfrm>
          <a:off x="2383971" y="877092"/>
          <a:ext cx="8153400" cy="5256215"/>
        </p:xfrm>
        <a:graphic>
          <a:graphicData uri="http://schemas.openxmlformats.org/drawingml/2006/table">
            <a:tbl>
              <a:tblPr/>
              <a:tblGrid>
                <a:gridCol w="1839913">
                  <a:extLst>
                    <a:ext uri="{9D8B030D-6E8A-4147-A177-3AD203B41FA5}">
                      <a16:colId xmlns:a16="http://schemas.microsoft.com/office/drawing/2014/main" val="513904017"/>
                    </a:ext>
                  </a:extLst>
                </a:gridCol>
                <a:gridCol w="6313487">
                  <a:extLst>
                    <a:ext uri="{9D8B030D-6E8A-4147-A177-3AD203B41FA5}">
                      <a16:colId xmlns:a16="http://schemas.microsoft.com/office/drawing/2014/main" val="4265762327"/>
                    </a:ext>
                  </a:extLst>
                </a:gridCol>
              </a:tblGrid>
              <a:tr h="1414463">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dirty="0">
                          <a:ln>
                            <a:noFill/>
                          </a:ln>
                          <a:solidFill>
                            <a:srgbClr val="4D4D4D"/>
                          </a:solidFill>
                          <a:effectLst/>
                          <a:latin typeface="Arial Narrow" panose="020B0604020202020204" pitchFamily="34" charset="0"/>
                        </a:rPr>
                        <a:t>Hunter-Gatherer Societies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Survival based by gathering edible plants and killing animals.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Little accumulated economic and food surplus.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Small numbers, decentralized and little use of resources.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Strong linkage with nature.</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04674960"/>
                  </a:ext>
                </a:extLst>
              </a:tr>
              <a:tr h="17526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Agricultural societies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Produce larger and more stable food supplies.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Larger settlements and populations.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First major environmental degradation.</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Decline or collapse of civilizations linked with the degradation of the soils and resource bases.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a:ln>
                            <a:noFill/>
                          </a:ln>
                          <a:solidFill>
                            <a:srgbClr val="4D4D4D"/>
                          </a:solidFill>
                          <a:effectLst/>
                          <a:latin typeface="Arial Narrow" panose="020B0604020202020204" pitchFamily="34" charset="0"/>
                        </a:rPr>
                        <a:t>Human domination of nature (anthropocentric view).</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10871349"/>
                  </a:ext>
                </a:extLst>
              </a:tr>
              <a:tr h="1752600">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1" i="0" u="none" strike="noStrike" cap="none" normalizeH="0" baseline="0">
                          <a:ln>
                            <a:noFill/>
                          </a:ln>
                          <a:solidFill>
                            <a:srgbClr val="4D4D4D"/>
                          </a:solidFill>
                          <a:effectLst/>
                          <a:latin typeface="Arial Narrow" panose="020B0604020202020204" pitchFamily="34" charset="0"/>
                        </a:rPr>
                        <a:t>Industrial societies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a:buFont typeface="Arial Narrow" panose="020B0604020202020204" pitchFamily="34" charset="0"/>
                        <a:defRPr sz="2400">
                          <a:solidFill>
                            <a:srgbClr val="4D4D4D"/>
                          </a:solidFill>
                          <a:latin typeface="Arial Narrow" panose="020B0604020202020204" pitchFamily="34" charset="0"/>
                        </a:defRPr>
                      </a:lvl1pPr>
                      <a:lvl2pPr>
                        <a:buFont typeface="Arial" panose="020B0604020202020204" pitchFamily="34" charset="0"/>
                        <a:defRPr sz="2000">
                          <a:solidFill>
                            <a:srgbClr val="5F5F5F"/>
                          </a:solidFill>
                          <a:latin typeface="Arial Narrow" panose="020B0604020202020204" pitchFamily="34" charset="0"/>
                        </a:defRPr>
                      </a:lvl2pPr>
                      <a:lvl3pPr>
                        <a:defRPr>
                          <a:solidFill>
                            <a:srgbClr val="4D4D4D"/>
                          </a:solidFill>
                          <a:latin typeface="Arial Narrow" panose="020B0604020202020204" pitchFamily="34" charset="0"/>
                        </a:defRPr>
                      </a:lvl3pPr>
                      <a:lvl4pPr>
                        <a:defRPr sz="1400">
                          <a:solidFill>
                            <a:srgbClr val="4D4D4D"/>
                          </a:solidFill>
                          <a:latin typeface="Arial Narrow" panose="020B0604020202020204" pitchFamily="34" charset="0"/>
                        </a:defRPr>
                      </a:lvl4pPr>
                      <a:lvl5pPr>
                        <a:defRPr sz="1400">
                          <a:solidFill>
                            <a:srgbClr val="4D4D4D"/>
                          </a:solidFill>
                          <a:latin typeface="Arial Narrow" panose="020B0604020202020204" pitchFamily="34" charset="0"/>
                        </a:defRPr>
                      </a:lvl5pPr>
                      <a:lvl6pPr fontAlgn="base">
                        <a:spcBef>
                          <a:spcPct val="0"/>
                        </a:spcBef>
                        <a:spcAft>
                          <a:spcPct val="0"/>
                        </a:spcAft>
                        <a:defRPr sz="1400">
                          <a:solidFill>
                            <a:srgbClr val="4D4D4D"/>
                          </a:solidFill>
                          <a:latin typeface="Arial Narrow" panose="020B0604020202020204" pitchFamily="34" charset="0"/>
                        </a:defRPr>
                      </a:lvl6pPr>
                      <a:lvl7pPr fontAlgn="base">
                        <a:spcBef>
                          <a:spcPct val="0"/>
                        </a:spcBef>
                        <a:spcAft>
                          <a:spcPct val="0"/>
                        </a:spcAft>
                        <a:defRPr sz="1400">
                          <a:solidFill>
                            <a:srgbClr val="4D4D4D"/>
                          </a:solidFill>
                          <a:latin typeface="Arial Narrow" panose="020B0604020202020204" pitchFamily="34" charset="0"/>
                        </a:defRPr>
                      </a:lvl7pPr>
                      <a:lvl8pPr fontAlgn="base">
                        <a:spcBef>
                          <a:spcPct val="0"/>
                        </a:spcBef>
                        <a:spcAft>
                          <a:spcPct val="0"/>
                        </a:spcAft>
                        <a:defRPr sz="1400">
                          <a:solidFill>
                            <a:srgbClr val="4D4D4D"/>
                          </a:solidFill>
                          <a:latin typeface="Arial Narrow" panose="020B0604020202020204" pitchFamily="34" charset="0"/>
                        </a:defRPr>
                      </a:lvl8pPr>
                      <a:lvl9pPr fontAlgn="base">
                        <a:spcBef>
                          <a:spcPct val="0"/>
                        </a:spcBef>
                        <a:spcAft>
                          <a:spcPct val="0"/>
                        </a:spcAft>
                        <a:defRPr sz="1400">
                          <a:solidFill>
                            <a:srgbClr val="4D4D4D"/>
                          </a:solidFill>
                          <a:latin typeface="Arial Narrow"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Substitution of human and animal labor by machines.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Urbanization (population outside natural surroundings).</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Began to change attitudes toward the environment.</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Exploitation of resources exacerbated many environmental problems and created new ones. </a:t>
                      </a:r>
                    </a:p>
                    <a:p>
                      <a:pPr marL="0" marR="0" lvl="0" indent="0" algn="l" defTabSz="914400" rtl="0" eaLnBrk="1" fontAlgn="base" latinLnBrk="0" hangingPunct="1">
                        <a:lnSpc>
                          <a:spcPct val="100000"/>
                        </a:lnSpc>
                        <a:spcBef>
                          <a:spcPct val="0"/>
                        </a:spcBef>
                        <a:spcAft>
                          <a:spcPct val="0"/>
                        </a:spcAft>
                        <a:buClrTx/>
                        <a:buSzTx/>
                        <a:buFont typeface="Arial Narrow" panose="020B0604020202020204" pitchFamily="34" charset="0"/>
                        <a:buNone/>
                        <a:tabLst/>
                      </a:pPr>
                      <a:r>
                        <a:rPr kumimoji="0" lang="en-US" altLang="en-US" sz="2000" b="0" i="0" u="none" strike="noStrike" cap="none" normalizeH="0" baseline="0" dirty="0">
                          <a:ln>
                            <a:noFill/>
                          </a:ln>
                          <a:solidFill>
                            <a:srgbClr val="4D4D4D"/>
                          </a:solidFill>
                          <a:effectLst/>
                          <a:latin typeface="Arial Narrow" panose="020B0604020202020204" pitchFamily="34" charset="0"/>
                        </a:rPr>
                        <a:t>Pollution exacerbated by the use of synthetic materials.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80436899"/>
                  </a:ext>
                </a:extLst>
              </a:tr>
            </a:tbl>
          </a:graphicData>
        </a:graphic>
      </p:graphicFrame>
    </p:spTree>
    <p:extLst>
      <p:ext uri="{BB962C8B-B14F-4D97-AF65-F5344CB8AC3E}">
        <p14:creationId xmlns:p14="http://schemas.microsoft.com/office/powerpoint/2010/main" val="16288099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1603</TotalTime>
  <Words>2514</Words>
  <Application>Microsoft Macintosh PowerPoint</Application>
  <PresentationFormat>Widescreen</PresentationFormat>
  <Paragraphs>268</Paragraphs>
  <Slides>33</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Arial</vt:lpstr>
      <vt:lpstr>Arial Narrow</vt:lpstr>
      <vt:lpstr>AvantGarde Bk BT</vt:lpstr>
      <vt:lpstr>Calibri</vt:lpstr>
      <vt:lpstr>Gill Sans MT</vt:lpstr>
      <vt:lpstr>Open Sans</vt:lpstr>
      <vt:lpstr>Wingdings</vt:lpstr>
      <vt:lpstr>Gallery</vt:lpstr>
      <vt:lpstr>Chart</vt:lpstr>
      <vt:lpstr>CONTEMPORARY ENVIRONMENTAL ISSUES AND DEBATE</vt:lpstr>
      <vt:lpstr>CONTEMPORARY ENVIRONMENTAL ISSUES</vt:lpstr>
      <vt:lpstr>CONTEMPORARY ENVIRONMENTAL ISSUES</vt:lpstr>
      <vt:lpstr>CONTEMPORARY ENVIRONMENTAL ISSUES</vt:lpstr>
      <vt:lpstr>CONTEMPORARY ENVIRONMENTAL ISSUES</vt:lpstr>
      <vt:lpstr>Root Causes of Environmental Problems</vt:lpstr>
      <vt:lpstr>Environmental Perception and Concern</vt:lpstr>
      <vt:lpstr>Historical Changes</vt:lpstr>
      <vt:lpstr>Technological Changes and Environment Relationships</vt:lpstr>
      <vt:lpstr>Climate change and the collapse of civilizations</vt:lpstr>
      <vt:lpstr>Historical Changes</vt:lpstr>
      <vt:lpstr>Historical Changes</vt:lpstr>
      <vt:lpstr>Environmental Movements (1960s and 1970s)</vt:lpstr>
      <vt:lpstr>Environmental Movements (1960s and 1970s)</vt:lpstr>
      <vt:lpstr>Environmental Movements (1960s and 1970s)</vt:lpstr>
      <vt:lpstr>Environmental Retreat (1980s)</vt:lpstr>
      <vt:lpstr>Environmental Retreat (1980s)</vt:lpstr>
      <vt:lpstr>Environmental Retreat (1980s)</vt:lpstr>
      <vt:lpstr>Environmental Globalism (1990s)</vt:lpstr>
      <vt:lpstr>Average Temperature at the Earth's Surface and World Carbon Emissions From Fossil Fuel Burning, (in millions of tons) 1880-2002</vt:lpstr>
      <vt:lpstr>Estimated Climate Factors Change, 1850-2000 (in watts/m2)</vt:lpstr>
      <vt:lpstr>Environmental Globalism (1990s)</vt:lpstr>
      <vt:lpstr>Environmental Globalism (1990s)</vt:lpstr>
      <vt:lpstr>Countries Having Ratified the Biodiversity Convention, 2004</vt:lpstr>
      <vt:lpstr>Environmental Globalism (1990s)</vt:lpstr>
      <vt:lpstr>Environmental Globalism (1990s)</vt:lpstr>
      <vt:lpstr>Countries Having Ratified the Kyoto Protocol, 2004</vt:lpstr>
      <vt:lpstr>Characteristics of the Kyoto Protocol</vt:lpstr>
      <vt:lpstr>Total Carbon Emissions, 1900-1999 (in millions of tons)</vt:lpstr>
      <vt:lpstr>Anthropogenic CO2 Emissions, 1995</vt:lpstr>
      <vt:lpstr>Current Perspective: Reality Check</vt:lpstr>
      <vt:lpstr>Current Perspective: Reality Check</vt:lpstr>
      <vt:lpstr>Environmental Perception: Who Cares?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aatif Siddique</dc:creator>
  <cp:lastModifiedBy>aatif Siddique</cp:lastModifiedBy>
  <cp:revision>11</cp:revision>
  <dcterms:created xsi:type="dcterms:W3CDTF">2020-03-26T14:16:36Z</dcterms:created>
  <dcterms:modified xsi:type="dcterms:W3CDTF">2020-03-29T11:24:12Z</dcterms:modified>
</cp:coreProperties>
</file>